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ContentType="application/vnd.openxmlformats-officedocument.custom-properties+xml" PartName="/docProps/custom.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arget="docProps/custom.xml" Type="http://schemas.openxmlformats.org/officeDocument/2006/relationships/custom-properties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notesMasterIdLst>
    <p:notesMasterId r:id="rId40"/>
  </p:notesMasterIdLst>
  <p:sldIdLst>
    <p:sldId id="331" r:id="rId2"/>
    <p:sldId id="363" r:id="rId3"/>
    <p:sldId id="332" r:id="rId4"/>
    <p:sldId id="338" r:id="rId5"/>
    <p:sldId id="354" r:id="rId6"/>
    <p:sldId id="339" r:id="rId7"/>
    <p:sldId id="340" r:id="rId8"/>
    <p:sldId id="341" r:id="rId9"/>
    <p:sldId id="342" r:id="rId10"/>
    <p:sldId id="343" r:id="rId11"/>
    <p:sldId id="364" r:id="rId12"/>
    <p:sldId id="333" r:id="rId13"/>
    <p:sldId id="344" r:id="rId14"/>
    <p:sldId id="345" r:id="rId15"/>
    <p:sldId id="365" r:id="rId16"/>
    <p:sldId id="346" r:id="rId17"/>
    <p:sldId id="334" r:id="rId18"/>
    <p:sldId id="355" r:id="rId19"/>
    <p:sldId id="356" r:id="rId20"/>
    <p:sldId id="357" r:id="rId21"/>
    <p:sldId id="347" r:id="rId22"/>
    <p:sldId id="358" r:id="rId23"/>
    <p:sldId id="359" r:id="rId24"/>
    <p:sldId id="360" r:id="rId25"/>
    <p:sldId id="349" r:id="rId26"/>
    <p:sldId id="366" r:id="rId27"/>
    <p:sldId id="335" r:id="rId28"/>
    <p:sldId id="348" r:id="rId29"/>
    <p:sldId id="367" r:id="rId30"/>
    <p:sldId id="336" r:id="rId31"/>
    <p:sldId id="361" r:id="rId32"/>
    <p:sldId id="362" r:id="rId33"/>
    <p:sldId id="350" r:id="rId34"/>
    <p:sldId id="368" r:id="rId35"/>
    <p:sldId id="337" r:id="rId36"/>
    <p:sldId id="351" r:id="rId37"/>
    <p:sldId id="352" r:id="rId38"/>
    <p:sldId id="353" r:id="rId39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28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17121018" initials="1" lastIdx="1" clrIdx="0">
    <p:extLst>
      <p:ext uri="{19B8F6BF-5375-455C-9EA6-DF929625EA0E}">
        <p15:presenceInfo xmlns:p15="http://schemas.microsoft.com/office/powerpoint/2012/main" userId="S-1-5-21-3959824935-2791584894-72719730-491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A662"/>
    <a:srgbClr val="8068AA"/>
    <a:srgbClr val="A6A6A6"/>
    <a:srgbClr val="604A7B"/>
    <a:srgbClr val="E46C0A"/>
    <a:srgbClr val="7F9E40"/>
    <a:srgbClr val="708B39"/>
    <a:srgbClr val="9BBB59"/>
    <a:srgbClr val="C76361"/>
    <a:srgbClr val="C050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26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468" y="114"/>
      </p:cViewPr>
      <p:guideLst>
        <p:guide orient="horz" pos="2160"/>
        <p:guide pos="2880"/>
        <p:guide pos="328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492D57-4830-4FD1-99A4-0EF4946561BF}" type="datetimeFigureOut">
              <a:rPr lang="ko-KR" altLang="en-US" smtClean="0"/>
              <a:pPr/>
              <a:t>2025-06-30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A8D42C-A8A9-4B88-B933-C960CF8D667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96172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261E6B-1D05-4E32-BDE7-F648379220F9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16341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 defTabSz="914706"/>
            <a:fld id="{8166682B-4280-40E7-B4B9-60AE2718DD00}" type="slidenum">
              <a:rPr lang="en-US" altLang="ko-KR" smtClean="0">
                <a:latin typeface="굴림" charset="-127"/>
                <a:ea typeface="굴림" charset="-127"/>
              </a:rPr>
              <a:pPr defTabSz="914706"/>
              <a:t>2</a:t>
            </a:fld>
            <a:endParaRPr lang="en-US" altLang="ko-KR" dirty="0">
              <a:latin typeface="굴림" charset="-127"/>
              <a:ea typeface="굴림" charset="-127"/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ko-KR" altLang="ko-KR" sz="1600" dirty="0">
              <a:latin typeface="굴림" charset="-127"/>
              <a:ea typeface="MS PGothic" pitchFamily="34" charset="-128"/>
              <a:sym typeface="Wingdings" pitchFamily="2" charset="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261E6B-1D05-4E32-BDE7-F648379220F9}" type="slidenum">
              <a:rPr lang="ko-KR" altLang="en-US" smtClean="0">
                <a:solidFill>
                  <a:prstClr val="black"/>
                </a:solidFill>
              </a:rPr>
              <a:pPr/>
              <a:t>3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1077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261E6B-1D05-4E32-BDE7-F648379220F9}" type="slidenum">
              <a:rPr lang="ko-KR" altLang="en-US" smtClean="0">
                <a:solidFill>
                  <a:prstClr val="black"/>
                </a:solidFill>
              </a:rPr>
              <a:pPr/>
              <a:t>4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1077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261E6B-1D05-4E32-BDE7-F648379220F9}" type="slidenum">
              <a:rPr lang="ko-KR" altLang="en-US" smtClean="0">
                <a:solidFill>
                  <a:prstClr val="black"/>
                </a:solidFill>
              </a:rPr>
              <a:pPr/>
              <a:t>5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1077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261E6B-1D05-4E32-BDE7-F648379220F9}" type="slidenum">
              <a:rPr lang="ko-KR" altLang="en-US" smtClean="0">
                <a:solidFill>
                  <a:prstClr val="black"/>
                </a:solidFill>
              </a:rPr>
              <a:pPr/>
              <a:t>6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1077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261E6B-1D05-4E32-BDE7-F648379220F9}" type="slidenum">
              <a:rPr lang="ko-KR" altLang="en-US" smtClean="0">
                <a:solidFill>
                  <a:prstClr val="black"/>
                </a:solidFill>
              </a:rPr>
              <a:pPr/>
              <a:t>7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1077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261E6B-1D05-4E32-BDE7-F648379220F9}" type="slidenum">
              <a:rPr lang="ko-KR" altLang="en-US" smtClean="0">
                <a:solidFill>
                  <a:prstClr val="black"/>
                </a:solidFill>
              </a:rPr>
              <a:pPr/>
              <a:t>8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1077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261E6B-1D05-4E32-BDE7-F648379220F9}" type="slidenum">
              <a:rPr lang="ko-KR" altLang="en-US" smtClean="0">
                <a:solidFill>
                  <a:prstClr val="black"/>
                </a:solidFill>
              </a:rPr>
              <a:pPr/>
              <a:t>9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1077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261E6B-1D05-4E32-BDE7-F648379220F9}" type="slidenum">
              <a:rPr lang="ko-KR" altLang="en-US" smtClean="0">
                <a:solidFill>
                  <a:prstClr val="black"/>
                </a:solidFill>
              </a:rPr>
              <a:pPr/>
              <a:t>10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1077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 defTabSz="914706"/>
            <a:fld id="{8166682B-4280-40E7-B4B9-60AE2718DD00}" type="slidenum">
              <a:rPr lang="en-US" altLang="ko-KR" smtClean="0">
                <a:latin typeface="굴림" charset="-127"/>
                <a:ea typeface="굴림" charset="-127"/>
              </a:rPr>
              <a:pPr defTabSz="914706"/>
              <a:t>11</a:t>
            </a:fld>
            <a:endParaRPr lang="en-US" altLang="ko-KR" dirty="0">
              <a:latin typeface="굴림" charset="-127"/>
              <a:ea typeface="굴림" charset="-127"/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ko-KR" altLang="ko-KR" sz="1600" dirty="0">
              <a:latin typeface="굴림" charset="-127"/>
              <a:ea typeface="MS PGothic" pitchFamily="34" charset="-128"/>
              <a:sym typeface="Wingdings" pitchFamily="2" charset="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261E6B-1D05-4E32-BDE7-F648379220F9}" type="slidenum">
              <a:rPr lang="ko-KR" altLang="en-US" smtClean="0">
                <a:solidFill>
                  <a:prstClr val="black"/>
                </a:solidFill>
              </a:rPr>
              <a:pPr/>
              <a:t>12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1077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261E6B-1D05-4E32-BDE7-F648379220F9}" type="slidenum">
              <a:rPr lang="ko-KR" altLang="en-US" smtClean="0">
                <a:solidFill>
                  <a:prstClr val="black"/>
                </a:solidFill>
              </a:rPr>
              <a:pPr/>
              <a:t>13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1077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261E6B-1D05-4E32-BDE7-F648379220F9}" type="slidenum">
              <a:rPr lang="ko-KR" altLang="en-US" smtClean="0">
                <a:solidFill>
                  <a:prstClr val="black"/>
                </a:solidFill>
              </a:rPr>
              <a:pPr/>
              <a:t>14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1077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 defTabSz="914706"/>
            <a:fld id="{8166682B-4280-40E7-B4B9-60AE2718DD00}" type="slidenum">
              <a:rPr lang="en-US" altLang="ko-KR" smtClean="0">
                <a:latin typeface="굴림" charset="-127"/>
                <a:ea typeface="굴림" charset="-127"/>
              </a:rPr>
              <a:pPr defTabSz="914706"/>
              <a:t>15</a:t>
            </a:fld>
            <a:endParaRPr lang="en-US" altLang="ko-KR" dirty="0">
              <a:latin typeface="굴림" charset="-127"/>
              <a:ea typeface="굴림" charset="-127"/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ko-KR" altLang="ko-KR" sz="1600" dirty="0">
              <a:latin typeface="굴림" charset="-127"/>
              <a:ea typeface="MS PGothic" pitchFamily="34" charset="-128"/>
              <a:sym typeface="Wingdings" pitchFamily="2" charset="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261E6B-1D05-4E32-BDE7-F648379220F9}" type="slidenum">
              <a:rPr lang="ko-KR" altLang="en-US" smtClean="0">
                <a:solidFill>
                  <a:prstClr val="black"/>
                </a:solidFill>
              </a:rPr>
              <a:pPr/>
              <a:t>16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1077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261E6B-1D05-4E32-BDE7-F648379220F9}" type="slidenum">
              <a:rPr lang="ko-KR" altLang="en-US" smtClean="0">
                <a:solidFill>
                  <a:prstClr val="black"/>
                </a:solidFill>
              </a:rPr>
              <a:pPr/>
              <a:t>17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10777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261E6B-1D05-4E32-BDE7-F648379220F9}" type="slidenum">
              <a:rPr lang="ko-KR" altLang="en-US" smtClean="0">
                <a:solidFill>
                  <a:prstClr val="black"/>
                </a:solidFill>
              </a:rPr>
              <a:pPr/>
              <a:t>18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10777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261E6B-1D05-4E32-BDE7-F648379220F9}" type="slidenum">
              <a:rPr lang="ko-KR" altLang="en-US" smtClean="0">
                <a:solidFill>
                  <a:prstClr val="black"/>
                </a:solidFill>
              </a:rPr>
              <a:pPr/>
              <a:t>19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10777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261E6B-1D05-4E32-BDE7-F648379220F9}" type="slidenum">
              <a:rPr lang="ko-KR" altLang="en-US" smtClean="0">
                <a:solidFill>
                  <a:prstClr val="black"/>
                </a:solidFill>
              </a:rPr>
              <a:pPr/>
              <a:t>20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10777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261E6B-1D05-4E32-BDE7-F648379220F9}" type="slidenum">
              <a:rPr lang="ko-KR" altLang="en-US" smtClean="0">
                <a:solidFill>
                  <a:prstClr val="black"/>
                </a:solidFill>
              </a:rPr>
              <a:pPr/>
              <a:t>21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10777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261E6B-1D05-4E32-BDE7-F648379220F9}" type="slidenum">
              <a:rPr lang="ko-KR" altLang="en-US" smtClean="0">
                <a:solidFill>
                  <a:prstClr val="black"/>
                </a:solidFill>
              </a:rPr>
              <a:pPr/>
              <a:t>22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10777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261E6B-1D05-4E32-BDE7-F648379220F9}" type="slidenum">
              <a:rPr lang="ko-KR" altLang="en-US" smtClean="0">
                <a:solidFill>
                  <a:prstClr val="black"/>
                </a:solidFill>
              </a:rPr>
              <a:pPr/>
              <a:t>23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10777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261E6B-1D05-4E32-BDE7-F648379220F9}" type="slidenum">
              <a:rPr lang="ko-KR" altLang="en-US" smtClean="0">
                <a:solidFill>
                  <a:prstClr val="black"/>
                </a:solidFill>
              </a:rPr>
              <a:pPr/>
              <a:t>24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10777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261E6B-1D05-4E32-BDE7-F648379220F9}" type="slidenum">
              <a:rPr lang="ko-KR" altLang="en-US" smtClean="0">
                <a:solidFill>
                  <a:prstClr val="black"/>
                </a:solidFill>
              </a:rPr>
              <a:pPr/>
              <a:t>25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10777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 defTabSz="914706"/>
            <a:fld id="{8166682B-4280-40E7-B4B9-60AE2718DD00}" type="slidenum">
              <a:rPr lang="en-US" altLang="ko-KR" smtClean="0">
                <a:latin typeface="굴림" charset="-127"/>
                <a:ea typeface="굴림" charset="-127"/>
              </a:rPr>
              <a:pPr defTabSz="914706"/>
              <a:t>26</a:t>
            </a:fld>
            <a:endParaRPr lang="en-US" altLang="ko-KR" dirty="0">
              <a:latin typeface="굴림" charset="-127"/>
              <a:ea typeface="굴림" charset="-127"/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ko-KR" altLang="ko-KR" sz="1600" dirty="0">
              <a:latin typeface="굴림" charset="-127"/>
              <a:ea typeface="MS PGothic" pitchFamily="34" charset="-128"/>
              <a:sym typeface="Wingdings" pitchFamily="2" charset="2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261E6B-1D05-4E32-BDE7-F648379220F9}" type="slidenum">
              <a:rPr lang="ko-KR" altLang="en-US" smtClean="0">
                <a:solidFill>
                  <a:prstClr val="black"/>
                </a:solidFill>
              </a:rPr>
              <a:pPr/>
              <a:t>27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10777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261E6B-1D05-4E32-BDE7-F648379220F9}" type="slidenum">
              <a:rPr lang="ko-KR" altLang="en-US" smtClean="0">
                <a:solidFill>
                  <a:prstClr val="black"/>
                </a:solidFill>
              </a:rPr>
              <a:pPr/>
              <a:t>28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10777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 defTabSz="914706"/>
            <a:fld id="{8166682B-4280-40E7-B4B9-60AE2718DD00}" type="slidenum">
              <a:rPr lang="en-US" altLang="ko-KR" smtClean="0">
                <a:latin typeface="굴림" charset="-127"/>
                <a:ea typeface="굴림" charset="-127"/>
              </a:rPr>
              <a:pPr defTabSz="914706"/>
              <a:t>29</a:t>
            </a:fld>
            <a:endParaRPr lang="en-US" altLang="ko-KR" dirty="0">
              <a:latin typeface="굴림" charset="-127"/>
              <a:ea typeface="굴림" charset="-127"/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ko-KR" altLang="ko-KR" sz="1600" dirty="0">
              <a:latin typeface="굴림" charset="-127"/>
              <a:ea typeface="MS PGothic" pitchFamily="34" charset="-128"/>
              <a:sym typeface="Wingdings" pitchFamily="2" charset="2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261E6B-1D05-4E32-BDE7-F648379220F9}" type="slidenum">
              <a:rPr lang="ko-KR" altLang="en-US" smtClean="0">
                <a:solidFill>
                  <a:prstClr val="black"/>
                </a:solidFill>
              </a:rPr>
              <a:pPr/>
              <a:t>30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10777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261E6B-1D05-4E32-BDE7-F648379220F9}" type="slidenum">
              <a:rPr lang="ko-KR" altLang="en-US" smtClean="0">
                <a:solidFill>
                  <a:prstClr val="black"/>
                </a:solidFill>
              </a:rPr>
              <a:pPr/>
              <a:t>31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10777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261E6B-1D05-4E32-BDE7-F648379220F9}" type="slidenum">
              <a:rPr lang="ko-KR" altLang="en-US" smtClean="0">
                <a:solidFill>
                  <a:prstClr val="black"/>
                </a:solidFill>
              </a:rPr>
              <a:pPr/>
              <a:t>32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10777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261E6B-1D05-4E32-BDE7-F648379220F9}" type="slidenum">
              <a:rPr lang="ko-KR" altLang="en-US" smtClean="0">
                <a:solidFill>
                  <a:prstClr val="black"/>
                </a:solidFill>
              </a:rPr>
              <a:pPr/>
              <a:t>33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10777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 defTabSz="914706"/>
            <a:fld id="{8166682B-4280-40E7-B4B9-60AE2718DD00}" type="slidenum">
              <a:rPr lang="en-US" altLang="ko-KR" smtClean="0">
                <a:latin typeface="굴림" charset="-127"/>
                <a:ea typeface="굴림" charset="-127"/>
              </a:rPr>
              <a:pPr defTabSz="914706"/>
              <a:t>34</a:t>
            </a:fld>
            <a:endParaRPr lang="en-US" altLang="ko-KR" dirty="0">
              <a:latin typeface="굴림" charset="-127"/>
              <a:ea typeface="굴림" charset="-127"/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ko-KR" altLang="ko-KR" sz="1600" dirty="0">
              <a:latin typeface="굴림" charset="-127"/>
              <a:ea typeface="MS PGothic" pitchFamily="34" charset="-128"/>
              <a:sym typeface="Wingdings" pitchFamily="2" charset="2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261E6B-1D05-4E32-BDE7-F648379220F9}" type="slidenum">
              <a:rPr lang="ko-KR" altLang="en-US" smtClean="0">
                <a:solidFill>
                  <a:prstClr val="black"/>
                </a:solidFill>
              </a:rPr>
              <a:pPr/>
              <a:t>35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10777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261E6B-1D05-4E32-BDE7-F648379220F9}" type="slidenum">
              <a:rPr lang="ko-KR" altLang="en-US" smtClean="0">
                <a:solidFill>
                  <a:prstClr val="black"/>
                </a:solidFill>
              </a:rPr>
              <a:pPr/>
              <a:t>36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10777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261E6B-1D05-4E32-BDE7-F648379220F9}" type="slidenum">
              <a:rPr lang="ko-KR" altLang="en-US" smtClean="0">
                <a:solidFill>
                  <a:prstClr val="black"/>
                </a:solidFill>
              </a:rPr>
              <a:pPr/>
              <a:t>37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107777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261E6B-1D05-4E32-BDE7-F648379220F9}" type="slidenum">
              <a:rPr lang="ko-KR" altLang="en-US" smtClean="0">
                <a:solidFill>
                  <a:prstClr val="black"/>
                </a:solidFill>
              </a:rPr>
              <a:pPr/>
              <a:t>38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107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05542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325A1E-DDC8-4FB6-AECE-F7A1B7BF165A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 userDrawn="1"/>
        </p:nvGrpSpPr>
        <p:grpSpPr>
          <a:xfrm>
            <a:off x="0" y="0"/>
            <a:ext cx="9146646" cy="764704"/>
            <a:chOff x="0" y="0"/>
            <a:chExt cx="9146646" cy="764704"/>
          </a:xfrm>
        </p:grpSpPr>
        <p:sp>
          <p:nvSpPr>
            <p:cNvPr id="2" name="직사각형 1"/>
            <p:cNvSpPr/>
            <p:nvPr userDrawn="1"/>
          </p:nvSpPr>
          <p:spPr>
            <a:xfrm>
              <a:off x="0" y="0"/>
              <a:ext cx="9144000" cy="764704"/>
            </a:xfrm>
            <a:prstGeom prst="rect">
              <a:avLst/>
            </a:prstGeom>
            <a:gradFill>
              <a:gsLst>
                <a:gs pos="100000">
                  <a:srgbClr val="01225E"/>
                </a:gs>
                <a:gs pos="0">
                  <a:srgbClr val="00225F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49" name="자유형 48"/>
            <p:cNvSpPr/>
            <p:nvPr userDrawn="1"/>
          </p:nvSpPr>
          <p:spPr>
            <a:xfrm>
              <a:off x="6685096" y="0"/>
              <a:ext cx="2461550" cy="763200"/>
            </a:xfrm>
            <a:custGeom>
              <a:avLst/>
              <a:gdLst>
                <a:gd name="connsiteX0" fmla="*/ 612615 w 2461550"/>
                <a:gd name="connsiteY0" fmla="*/ 0 h 764704"/>
                <a:gd name="connsiteX1" fmla="*/ 2461550 w 2461550"/>
                <a:gd name="connsiteY1" fmla="*/ 0 h 764704"/>
                <a:gd name="connsiteX2" fmla="*/ 2461550 w 2461550"/>
                <a:gd name="connsiteY2" fmla="*/ 764704 h 764704"/>
                <a:gd name="connsiteX3" fmla="*/ 356002 w 2461550"/>
                <a:gd name="connsiteY3" fmla="*/ 764704 h 764704"/>
                <a:gd name="connsiteX4" fmla="*/ 280458 w 2461550"/>
                <a:gd name="connsiteY4" fmla="*/ 764704 h 764704"/>
                <a:gd name="connsiteX5" fmla="*/ 0 w 2461550"/>
                <a:gd name="connsiteY5" fmla="*/ 764704 h 764704"/>
                <a:gd name="connsiteX6" fmla="*/ 311046 w 2461550"/>
                <a:gd name="connsiteY6" fmla="*/ 448698 h 764704"/>
                <a:gd name="connsiteX7" fmla="*/ 422337 w 2461550"/>
                <a:gd name="connsiteY7" fmla="*/ 213131 h 764704"/>
                <a:gd name="connsiteX8" fmla="*/ 588850 w 2461550"/>
                <a:gd name="connsiteY8" fmla="*/ 10440 h 7647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461550" h="764704">
                  <a:moveTo>
                    <a:pt x="612615" y="0"/>
                  </a:moveTo>
                  <a:lnTo>
                    <a:pt x="2461550" y="0"/>
                  </a:lnTo>
                  <a:lnTo>
                    <a:pt x="2461550" y="764704"/>
                  </a:lnTo>
                  <a:lnTo>
                    <a:pt x="356002" y="764704"/>
                  </a:lnTo>
                  <a:lnTo>
                    <a:pt x="280458" y="764704"/>
                  </a:lnTo>
                  <a:lnTo>
                    <a:pt x="0" y="764704"/>
                  </a:lnTo>
                  <a:cubicBezTo>
                    <a:pt x="134120" y="712994"/>
                    <a:pt x="225436" y="629683"/>
                    <a:pt x="311046" y="448698"/>
                  </a:cubicBezTo>
                  <a:cubicBezTo>
                    <a:pt x="311046" y="448698"/>
                    <a:pt x="311046" y="448698"/>
                    <a:pt x="422337" y="213131"/>
                  </a:cubicBezTo>
                  <a:cubicBezTo>
                    <a:pt x="475843" y="101362"/>
                    <a:pt x="529975" y="41984"/>
                    <a:pt x="588850" y="104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53" name="Freeform 14"/>
            <p:cNvSpPr>
              <a:spLocks/>
            </p:cNvSpPr>
            <p:nvPr userDrawn="1"/>
          </p:nvSpPr>
          <p:spPr bwMode="auto">
            <a:xfrm>
              <a:off x="6806137" y="0"/>
              <a:ext cx="1156335" cy="763200"/>
            </a:xfrm>
            <a:custGeom>
              <a:avLst/>
              <a:gdLst>
                <a:gd name="T0" fmla="*/ 445 w 445"/>
                <a:gd name="T1" fmla="*/ 0 h 275"/>
                <a:gd name="T2" fmla="*/ 285 w 445"/>
                <a:gd name="T3" fmla="*/ 0 h 275"/>
                <a:gd name="T4" fmla="*/ 148 w 445"/>
                <a:gd name="T5" fmla="*/ 83 h 275"/>
                <a:gd name="T6" fmla="*/ 109 w 445"/>
                <a:gd name="T7" fmla="*/ 165 h 275"/>
                <a:gd name="T8" fmla="*/ 0 w 445"/>
                <a:gd name="T9" fmla="*/ 275 h 275"/>
                <a:gd name="T10" fmla="*/ 170 w 445"/>
                <a:gd name="T11" fmla="*/ 275 h 275"/>
                <a:gd name="T12" fmla="*/ 368 w 445"/>
                <a:gd name="T13" fmla="*/ 161 h 275"/>
                <a:gd name="T14" fmla="*/ 445 w 445"/>
                <a:gd name="T15" fmla="*/ 0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5" h="275">
                  <a:moveTo>
                    <a:pt x="445" y="0"/>
                  </a:moveTo>
                  <a:cubicBezTo>
                    <a:pt x="285" y="0"/>
                    <a:pt x="285" y="0"/>
                    <a:pt x="285" y="0"/>
                  </a:cubicBezTo>
                  <a:cubicBezTo>
                    <a:pt x="229" y="0"/>
                    <a:pt x="188" y="0"/>
                    <a:pt x="148" y="83"/>
                  </a:cubicBezTo>
                  <a:cubicBezTo>
                    <a:pt x="109" y="165"/>
                    <a:pt x="109" y="165"/>
                    <a:pt x="109" y="165"/>
                  </a:cubicBezTo>
                  <a:cubicBezTo>
                    <a:pt x="79" y="228"/>
                    <a:pt x="47" y="257"/>
                    <a:pt x="0" y="275"/>
                  </a:cubicBezTo>
                  <a:cubicBezTo>
                    <a:pt x="170" y="275"/>
                    <a:pt x="170" y="275"/>
                    <a:pt x="170" y="275"/>
                  </a:cubicBezTo>
                  <a:cubicBezTo>
                    <a:pt x="242" y="275"/>
                    <a:pt x="322" y="255"/>
                    <a:pt x="368" y="161"/>
                  </a:cubicBezTo>
                  <a:lnTo>
                    <a:pt x="445" y="0"/>
                  </a:lnTo>
                  <a:close/>
                </a:path>
              </a:pathLst>
            </a:custGeom>
            <a:solidFill>
              <a:srgbClr val="009E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14"/>
            <p:cNvSpPr>
              <a:spLocks/>
            </p:cNvSpPr>
            <p:nvPr userDrawn="1"/>
          </p:nvSpPr>
          <p:spPr bwMode="auto">
            <a:xfrm>
              <a:off x="7164288" y="0"/>
              <a:ext cx="1156335" cy="763200"/>
            </a:xfrm>
            <a:custGeom>
              <a:avLst/>
              <a:gdLst>
                <a:gd name="T0" fmla="*/ 445 w 445"/>
                <a:gd name="T1" fmla="*/ 0 h 275"/>
                <a:gd name="T2" fmla="*/ 285 w 445"/>
                <a:gd name="T3" fmla="*/ 0 h 275"/>
                <a:gd name="T4" fmla="*/ 148 w 445"/>
                <a:gd name="T5" fmla="*/ 83 h 275"/>
                <a:gd name="T6" fmla="*/ 109 w 445"/>
                <a:gd name="T7" fmla="*/ 165 h 275"/>
                <a:gd name="T8" fmla="*/ 0 w 445"/>
                <a:gd name="T9" fmla="*/ 275 h 275"/>
                <a:gd name="T10" fmla="*/ 170 w 445"/>
                <a:gd name="T11" fmla="*/ 275 h 275"/>
                <a:gd name="T12" fmla="*/ 368 w 445"/>
                <a:gd name="T13" fmla="*/ 161 h 275"/>
                <a:gd name="T14" fmla="*/ 445 w 445"/>
                <a:gd name="T15" fmla="*/ 0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5" h="275">
                  <a:moveTo>
                    <a:pt x="445" y="0"/>
                  </a:moveTo>
                  <a:cubicBezTo>
                    <a:pt x="285" y="0"/>
                    <a:pt x="285" y="0"/>
                    <a:pt x="285" y="0"/>
                  </a:cubicBezTo>
                  <a:cubicBezTo>
                    <a:pt x="229" y="0"/>
                    <a:pt x="188" y="0"/>
                    <a:pt x="148" y="83"/>
                  </a:cubicBezTo>
                  <a:cubicBezTo>
                    <a:pt x="109" y="165"/>
                    <a:pt x="109" y="165"/>
                    <a:pt x="109" y="165"/>
                  </a:cubicBezTo>
                  <a:cubicBezTo>
                    <a:pt x="79" y="228"/>
                    <a:pt x="47" y="257"/>
                    <a:pt x="0" y="275"/>
                  </a:cubicBezTo>
                  <a:cubicBezTo>
                    <a:pt x="170" y="275"/>
                    <a:pt x="170" y="275"/>
                    <a:pt x="170" y="275"/>
                  </a:cubicBezTo>
                  <a:cubicBezTo>
                    <a:pt x="242" y="275"/>
                    <a:pt x="322" y="255"/>
                    <a:pt x="368" y="161"/>
                  </a:cubicBezTo>
                  <a:lnTo>
                    <a:pt x="44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pic>
          <p:nvPicPr>
            <p:cNvPr id="6" name="그림 5"/>
            <p:cNvPicPr>
              <a:picLocks noChangeAspect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06040" y="104279"/>
              <a:ext cx="1192174" cy="529855"/>
            </a:xfrm>
            <a:prstGeom prst="rect">
              <a:avLst/>
            </a:prstGeom>
          </p:spPr>
        </p:pic>
      </p:grpSp>
      <p:sp>
        <p:nvSpPr>
          <p:cNvPr id="8" name="직각 삼각형 7"/>
          <p:cNvSpPr/>
          <p:nvPr userDrawn="1"/>
        </p:nvSpPr>
        <p:spPr>
          <a:xfrm flipH="1">
            <a:off x="8801100" y="6515100"/>
            <a:ext cx="342900" cy="342900"/>
          </a:xfrm>
          <a:prstGeom prst="rtTriangle">
            <a:avLst/>
          </a:prstGeom>
          <a:solidFill>
            <a:srgbClr val="0122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r"/>
            <a:fld id="{1AB65578-6583-4FD3-B184-2DD8ABC13876}" type="slidenum">
              <a:rPr lang="en-US" altLang="ko-KR" sz="800">
                <a:solidFill>
                  <a:prstClr val="white"/>
                </a:solidFill>
              </a:rPr>
              <a:pPr algn="r"/>
              <a:t>‹#›</a:t>
            </a:fld>
            <a:endParaRPr lang="ko-KR" altLang="en-US" sz="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867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메인텍스트"/>
          <p:cNvSpPr txBox="1">
            <a:spLocks noChangeArrowheads="1"/>
          </p:cNvSpPr>
          <p:nvPr/>
        </p:nvSpPr>
        <p:spPr bwMode="auto">
          <a:xfrm>
            <a:off x="3161603" y="2889416"/>
            <a:ext cx="2931893" cy="615553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4000" b="1" spc="-300" dirty="0">
                <a:latin typeface="맑은 고딕" panose="020B0503020000020004" pitchFamily="50" charset="-127"/>
                <a:ea typeface="(한)각머리A" pitchFamily="18" charset="-127"/>
              </a:rPr>
              <a:t>사업신청인 명</a:t>
            </a:r>
          </a:p>
        </p:txBody>
      </p:sp>
      <p:sp>
        <p:nvSpPr>
          <p:cNvPr id="8" name="메인텍스트"/>
          <p:cNvSpPr txBox="1">
            <a:spLocks noChangeArrowheads="1"/>
          </p:cNvSpPr>
          <p:nvPr/>
        </p:nvSpPr>
        <p:spPr bwMode="auto">
          <a:xfrm>
            <a:off x="882869" y="1226538"/>
            <a:ext cx="7512269" cy="1077218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ctr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/>
              <a:contourClr>
                <a:schemeClr val="bg1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000" b="1" dirty="0">
                <a:latin typeface="맑은 고딕" panose="020B0503020000020004" pitchFamily="50" charset="-127"/>
                <a:ea typeface="(한)각머리A" pitchFamily="18" charset="-127"/>
              </a:rPr>
              <a:t>인천 남항</a:t>
            </a:r>
            <a:r>
              <a:rPr lang="en-US" altLang="ko-KR" sz="2000" b="1" dirty="0">
                <a:latin typeface="맑은 고딕" panose="020B0503020000020004" pitchFamily="50" charset="-127"/>
                <a:ea typeface="(한)각머리A" pitchFamily="18" charset="-127"/>
              </a:rPr>
              <a:t> </a:t>
            </a:r>
            <a:r>
              <a:rPr lang="ko-KR" altLang="en-US" sz="2000" b="1" dirty="0" err="1">
                <a:latin typeface="맑은 고딕" panose="020B0503020000020004" pitchFamily="50" charset="-127"/>
                <a:ea typeface="(한)각머리A" pitchFamily="18" charset="-127"/>
              </a:rPr>
              <a:t>아암물류</a:t>
            </a:r>
            <a:r>
              <a:rPr lang="en-US" altLang="ko-KR" sz="2000" b="1" dirty="0">
                <a:latin typeface="맑은 고딕" panose="020B0503020000020004" pitchFamily="50" charset="-127"/>
                <a:ea typeface="(한)각머리A" pitchFamily="18" charset="-127"/>
              </a:rPr>
              <a:t>2</a:t>
            </a:r>
            <a:r>
              <a:rPr lang="ko-KR" altLang="en-US" sz="2000" b="1" dirty="0">
                <a:latin typeface="맑은 고딕" panose="020B0503020000020004" pitchFamily="50" charset="-127"/>
                <a:ea typeface="(한)각머리A" pitchFamily="18" charset="-127"/>
              </a:rPr>
              <a:t>단지 </a:t>
            </a:r>
            <a:r>
              <a:rPr lang="en-US" altLang="ko-KR" sz="2000" b="1" dirty="0">
                <a:latin typeface="맑은 고딕" panose="020B0503020000020004" pitchFamily="50" charset="-127"/>
                <a:ea typeface="(한)각머리A" pitchFamily="18" charset="-127"/>
              </a:rPr>
              <a:t>2</a:t>
            </a:r>
            <a:r>
              <a:rPr lang="ko-KR" altLang="en-US" sz="2000" b="1" dirty="0">
                <a:latin typeface="맑은 고딕" panose="020B0503020000020004" pitchFamily="50" charset="-127"/>
                <a:ea typeface="(한)각머리A" pitchFamily="18" charset="-127"/>
              </a:rPr>
              <a:t>단계 복합물류 부지 </a:t>
            </a:r>
            <a:r>
              <a:rPr lang="en-US" altLang="ko-KR" sz="2000" b="1" dirty="0">
                <a:latin typeface="맑은 고딕" panose="020B0503020000020004" pitchFamily="50" charset="-127"/>
                <a:ea typeface="(한)각머리A" pitchFamily="18" charset="-127"/>
              </a:rPr>
              <a:t>1</a:t>
            </a:r>
            <a:r>
              <a:rPr lang="ko-KR" altLang="en-US" sz="2000" b="1" dirty="0">
                <a:latin typeface="맑은 고딕" panose="020B0503020000020004" pitchFamily="50" charset="-127"/>
                <a:ea typeface="(한)각머리A" pitchFamily="18" charset="-127"/>
              </a:rPr>
              <a:t>차 입주기업 선정</a:t>
            </a:r>
            <a:endParaRPr lang="en-US" altLang="ko-KR" sz="2000" b="1" dirty="0">
              <a:latin typeface="맑은 고딕" panose="020B0503020000020004" pitchFamily="50" charset="-127"/>
              <a:ea typeface="(한)각머리A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5000" b="1" spc="-300" dirty="0">
                <a:latin typeface="맑은 고딕" panose="020B0503020000020004" pitchFamily="50" charset="-127"/>
                <a:ea typeface="(한)각머리A" pitchFamily="18" charset="-127"/>
              </a:rPr>
              <a:t>사업계획 요약서</a:t>
            </a:r>
          </a:p>
        </p:txBody>
      </p:sp>
    </p:spTree>
    <p:extLst>
      <p:ext uri="{BB962C8B-B14F-4D97-AF65-F5344CB8AC3E}">
        <p14:creationId xmlns:p14="http://schemas.microsoft.com/office/powerpoint/2010/main" val="4365223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메인텍스트"/>
          <p:cNvSpPr txBox="1">
            <a:spLocks noChangeArrowheads="1"/>
          </p:cNvSpPr>
          <p:nvPr/>
        </p:nvSpPr>
        <p:spPr bwMode="auto">
          <a:xfrm>
            <a:off x="2726839" y="1618840"/>
            <a:ext cx="3016852" cy="769441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5000" b="1" spc="-300" dirty="0">
                <a:latin typeface="맑은 고딕" panose="020B0503020000020004" pitchFamily="50" charset="-127"/>
                <a:ea typeface="(한)각머리A" pitchFamily="18" charset="-127"/>
              </a:rPr>
              <a:t>1. </a:t>
            </a:r>
            <a:r>
              <a:rPr lang="ko-KR" altLang="en-US" sz="5000" b="1" spc="-300" dirty="0">
                <a:latin typeface="맑은 고딕" panose="020B0503020000020004" pitchFamily="50" charset="-127"/>
                <a:ea typeface="(한)각머리A" pitchFamily="18" charset="-127"/>
              </a:rPr>
              <a:t>사업능력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직사각형 177"/>
          <p:cNvSpPr/>
          <p:nvPr/>
        </p:nvSpPr>
        <p:spPr>
          <a:xfrm>
            <a:off x="-5309" y="760751"/>
            <a:ext cx="9149309" cy="94273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8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9" name="메인텍스트"/>
          <p:cNvSpPr txBox="1">
            <a:spLocks noChangeArrowheads="1"/>
          </p:cNvSpPr>
          <p:nvPr/>
        </p:nvSpPr>
        <p:spPr bwMode="auto">
          <a:xfrm>
            <a:off x="284396" y="112801"/>
            <a:ext cx="1824217" cy="461665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1. </a:t>
            </a:r>
            <a:r>
              <a:rPr lang="ko-KR" altLang="en-US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사업 능력</a:t>
            </a:r>
          </a:p>
        </p:txBody>
      </p:sp>
      <p:grpSp>
        <p:nvGrpSpPr>
          <p:cNvPr id="91" name="그룹 90">
            <a:extLst>
              <a:ext uri="{FF2B5EF4-FFF2-40B4-BE49-F238E27FC236}">
                <a16:creationId xmlns:a16="http://schemas.microsoft.com/office/drawing/2014/main" id="{5AB3C529-A1EF-46F3-9D2C-655B2302A1A6}"/>
              </a:ext>
            </a:extLst>
          </p:cNvPr>
          <p:cNvGrpSpPr/>
          <p:nvPr/>
        </p:nvGrpSpPr>
        <p:grpSpPr>
          <a:xfrm>
            <a:off x="183488" y="890185"/>
            <a:ext cx="6480720" cy="307777"/>
            <a:chOff x="164436" y="890185"/>
            <a:chExt cx="6480720" cy="307777"/>
          </a:xfrm>
        </p:grpSpPr>
        <p:sp>
          <p:nvSpPr>
            <p:cNvPr id="92" name="메인텍스트">
              <a:extLst>
                <a:ext uri="{FF2B5EF4-FFF2-40B4-BE49-F238E27FC236}">
                  <a16:creationId xmlns:a16="http://schemas.microsoft.com/office/drawing/2014/main" id="{32739A8F-4C4C-4838-B08C-61ADD633FF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4436" y="890185"/>
              <a:ext cx="6480720" cy="307777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 anchor="ctr" anchorCtr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1270"/>
                <a:contourClr>
                  <a:schemeClr val="bg1"/>
                </a:contourClr>
              </a:sp3d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2000" b="1" dirty="0">
                  <a:solidFill>
                    <a:schemeClr val="bg1">
                      <a:lumMod val="8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사업신청인 구성의 적정성</a:t>
              </a:r>
            </a:p>
          </p:txBody>
        </p:sp>
        <p:sp>
          <p:nvSpPr>
            <p:cNvPr id="93" name="직사각형 92">
              <a:extLst>
                <a:ext uri="{FF2B5EF4-FFF2-40B4-BE49-F238E27FC236}">
                  <a16:creationId xmlns:a16="http://schemas.microsoft.com/office/drawing/2014/main" id="{D9240617-D2AE-4A1E-839D-ED21759C22E8}"/>
                </a:ext>
              </a:extLst>
            </p:cNvPr>
            <p:cNvSpPr/>
            <p:nvPr/>
          </p:nvSpPr>
          <p:spPr>
            <a:xfrm>
              <a:off x="185738" y="915486"/>
              <a:ext cx="45719" cy="25717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923678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직사각형 177"/>
          <p:cNvSpPr/>
          <p:nvPr/>
        </p:nvSpPr>
        <p:spPr>
          <a:xfrm>
            <a:off x="-5309" y="760751"/>
            <a:ext cx="9149309" cy="94273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8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9" name="메인텍스트"/>
          <p:cNvSpPr txBox="1">
            <a:spLocks noChangeArrowheads="1"/>
          </p:cNvSpPr>
          <p:nvPr/>
        </p:nvSpPr>
        <p:spPr bwMode="auto">
          <a:xfrm>
            <a:off x="284396" y="112801"/>
            <a:ext cx="1824217" cy="461665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1. </a:t>
            </a:r>
            <a:r>
              <a:rPr lang="ko-KR" altLang="en-US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사업 능력</a:t>
            </a:r>
          </a:p>
        </p:txBody>
      </p:sp>
      <p:grpSp>
        <p:nvGrpSpPr>
          <p:cNvPr id="2" name="그룹 90">
            <a:extLst>
              <a:ext uri="{FF2B5EF4-FFF2-40B4-BE49-F238E27FC236}">
                <a16:creationId xmlns:a16="http://schemas.microsoft.com/office/drawing/2014/main" id="{5AB3C529-A1EF-46F3-9D2C-655B2302A1A6}"/>
              </a:ext>
            </a:extLst>
          </p:cNvPr>
          <p:cNvGrpSpPr/>
          <p:nvPr/>
        </p:nvGrpSpPr>
        <p:grpSpPr>
          <a:xfrm>
            <a:off x="183488" y="890185"/>
            <a:ext cx="6480720" cy="307777"/>
            <a:chOff x="164436" y="890185"/>
            <a:chExt cx="6480720" cy="307777"/>
          </a:xfrm>
        </p:grpSpPr>
        <p:sp>
          <p:nvSpPr>
            <p:cNvPr id="92" name="메인텍스트">
              <a:extLst>
                <a:ext uri="{FF2B5EF4-FFF2-40B4-BE49-F238E27FC236}">
                  <a16:creationId xmlns:a16="http://schemas.microsoft.com/office/drawing/2014/main" id="{32739A8F-4C4C-4838-B08C-61ADD633FF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4436" y="890185"/>
              <a:ext cx="6480720" cy="307777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 anchor="ctr" anchorCtr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1270"/>
                <a:contourClr>
                  <a:schemeClr val="bg1"/>
                </a:contourClr>
              </a:sp3d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2000" b="1" dirty="0">
                  <a:solidFill>
                    <a:schemeClr val="bg1">
                      <a:lumMod val="8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사업수행역량</a:t>
              </a:r>
            </a:p>
          </p:txBody>
        </p:sp>
        <p:sp>
          <p:nvSpPr>
            <p:cNvPr id="93" name="직사각형 92">
              <a:extLst>
                <a:ext uri="{FF2B5EF4-FFF2-40B4-BE49-F238E27FC236}">
                  <a16:creationId xmlns:a16="http://schemas.microsoft.com/office/drawing/2014/main" id="{D9240617-D2AE-4A1E-839D-ED21759C22E8}"/>
                </a:ext>
              </a:extLst>
            </p:cNvPr>
            <p:cNvSpPr/>
            <p:nvPr/>
          </p:nvSpPr>
          <p:spPr>
            <a:xfrm>
              <a:off x="185738" y="915486"/>
              <a:ext cx="45719" cy="25717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923678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직사각형 177"/>
          <p:cNvSpPr/>
          <p:nvPr/>
        </p:nvSpPr>
        <p:spPr>
          <a:xfrm>
            <a:off x="-5309" y="760751"/>
            <a:ext cx="9149309" cy="94273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8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9" name="메인텍스트"/>
          <p:cNvSpPr txBox="1">
            <a:spLocks noChangeArrowheads="1"/>
          </p:cNvSpPr>
          <p:nvPr/>
        </p:nvSpPr>
        <p:spPr bwMode="auto">
          <a:xfrm>
            <a:off x="284396" y="112801"/>
            <a:ext cx="1824217" cy="461665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1. </a:t>
            </a:r>
            <a:r>
              <a:rPr lang="ko-KR" altLang="en-US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사업 능력</a:t>
            </a:r>
          </a:p>
        </p:txBody>
      </p:sp>
      <p:grpSp>
        <p:nvGrpSpPr>
          <p:cNvPr id="2" name="그룹 90">
            <a:extLst>
              <a:ext uri="{FF2B5EF4-FFF2-40B4-BE49-F238E27FC236}">
                <a16:creationId xmlns:a16="http://schemas.microsoft.com/office/drawing/2014/main" id="{5AB3C529-A1EF-46F3-9D2C-655B2302A1A6}"/>
              </a:ext>
            </a:extLst>
          </p:cNvPr>
          <p:cNvGrpSpPr/>
          <p:nvPr/>
        </p:nvGrpSpPr>
        <p:grpSpPr>
          <a:xfrm>
            <a:off x="183488" y="890185"/>
            <a:ext cx="6480720" cy="307777"/>
            <a:chOff x="164436" y="890185"/>
            <a:chExt cx="6480720" cy="307777"/>
          </a:xfrm>
        </p:grpSpPr>
        <p:sp>
          <p:nvSpPr>
            <p:cNvPr id="92" name="메인텍스트">
              <a:extLst>
                <a:ext uri="{FF2B5EF4-FFF2-40B4-BE49-F238E27FC236}">
                  <a16:creationId xmlns:a16="http://schemas.microsoft.com/office/drawing/2014/main" id="{32739A8F-4C4C-4838-B08C-61ADD633FF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4436" y="890185"/>
              <a:ext cx="6480720" cy="307777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 anchor="ctr" anchorCtr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1270"/>
                <a:contourClr>
                  <a:schemeClr val="bg1"/>
                </a:contourClr>
              </a:sp3d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2000" b="1" spc="-300" dirty="0">
                  <a:solidFill>
                    <a:schemeClr val="bg1">
                      <a:lumMod val="8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사업수행역량</a:t>
              </a:r>
            </a:p>
          </p:txBody>
        </p:sp>
        <p:sp>
          <p:nvSpPr>
            <p:cNvPr id="93" name="직사각형 92">
              <a:extLst>
                <a:ext uri="{FF2B5EF4-FFF2-40B4-BE49-F238E27FC236}">
                  <a16:creationId xmlns:a16="http://schemas.microsoft.com/office/drawing/2014/main" id="{D9240617-D2AE-4A1E-839D-ED21759C22E8}"/>
                </a:ext>
              </a:extLst>
            </p:cNvPr>
            <p:cNvSpPr/>
            <p:nvPr/>
          </p:nvSpPr>
          <p:spPr>
            <a:xfrm>
              <a:off x="185738" y="915486"/>
              <a:ext cx="45719" cy="25717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923678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직사각형 177"/>
          <p:cNvSpPr/>
          <p:nvPr/>
        </p:nvSpPr>
        <p:spPr>
          <a:xfrm>
            <a:off x="-5309" y="760751"/>
            <a:ext cx="9149309" cy="94273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8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9" name="메인텍스트"/>
          <p:cNvSpPr txBox="1">
            <a:spLocks noChangeArrowheads="1"/>
          </p:cNvSpPr>
          <p:nvPr/>
        </p:nvSpPr>
        <p:spPr bwMode="auto">
          <a:xfrm>
            <a:off x="284396" y="112801"/>
            <a:ext cx="1824217" cy="461665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1. </a:t>
            </a:r>
            <a:r>
              <a:rPr lang="ko-KR" altLang="en-US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사업 능력</a:t>
            </a:r>
          </a:p>
        </p:txBody>
      </p:sp>
      <p:grpSp>
        <p:nvGrpSpPr>
          <p:cNvPr id="2" name="그룹 90">
            <a:extLst>
              <a:ext uri="{FF2B5EF4-FFF2-40B4-BE49-F238E27FC236}">
                <a16:creationId xmlns:a16="http://schemas.microsoft.com/office/drawing/2014/main" id="{5AB3C529-A1EF-46F3-9D2C-655B2302A1A6}"/>
              </a:ext>
            </a:extLst>
          </p:cNvPr>
          <p:cNvGrpSpPr/>
          <p:nvPr/>
        </p:nvGrpSpPr>
        <p:grpSpPr>
          <a:xfrm>
            <a:off x="183488" y="890185"/>
            <a:ext cx="6480720" cy="307777"/>
            <a:chOff x="164436" y="890185"/>
            <a:chExt cx="6480720" cy="307777"/>
          </a:xfrm>
        </p:grpSpPr>
        <p:sp>
          <p:nvSpPr>
            <p:cNvPr id="92" name="메인텍스트">
              <a:extLst>
                <a:ext uri="{FF2B5EF4-FFF2-40B4-BE49-F238E27FC236}">
                  <a16:creationId xmlns:a16="http://schemas.microsoft.com/office/drawing/2014/main" id="{32739A8F-4C4C-4838-B08C-61ADD633FF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4436" y="890185"/>
              <a:ext cx="6480720" cy="307777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 anchor="ctr" anchorCtr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1270"/>
                <a:contourClr>
                  <a:schemeClr val="bg1"/>
                </a:contourClr>
              </a:sp3d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2000" b="1" dirty="0">
                  <a:solidFill>
                    <a:schemeClr val="bg1">
                      <a:lumMod val="8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매출액 영업이익률</a:t>
              </a:r>
            </a:p>
          </p:txBody>
        </p:sp>
        <p:sp>
          <p:nvSpPr>
            <p:cNvPr id="93" name="직사각형 92">
              <a:extLst>
                <a:ext uri="{FF2B5EF4-FFF2-40B4-BE49-F238E27FC236}">
                  <a16:creationId xmlns:a16="http://schemas.microsoft.com/office/drawing/2014/main" id="{D9240617-D2AE-4A1E-839D-ED21759C22E8}"/>
                </a:ext>
              </a:extLst>
            </p:cNvPr>
            <p:cNvSpPr/>
            <p:nvPr/>
          </p:nvSpPr>
          <p:spPr>
            <a:xfrm>
              <a:off x="185738" y="915486"/>
              <a:ext cx="45719" cy="25717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923678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직사각형 177"/>
          <p:cNvSpPr/>
          <p:nvPr/>
        </p:nvSpPr>
        <p:spPr>
          <a:xfrm>
            <a:off x="-5309" y="760751"/>
            <a:ext cx="9149309" cy="94273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8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9" name="메인텍스트"/>
          <p:cNvSpPr txBox="1">
            <a:spLocks noChangeArrowheads="1"/>
          </p:cNvSpPr>
          <p:nvPr/>
        </p:nvSpPr>
        <p:spPr bwMode="auto">
          <a:xfrm>
            <a:off x="284396" y="112801"/>
            <a:ext cx="1824217" cy="461665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1. </a:t>
            </a:r>
            <a:r>
              <a:rPr lang="ko-KR" altLang="en-US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사업 능력</a:t>
            </a:r>
          </a:p>
        </p:txBody>
      </p:sp>
      <p:grpSp>
        <p:nvGrpSpPr>
          <p:cNvPr id="2" name="그룹 90">
            <a:extLst>
              <a:ext uri="{FF2B5EF4-FFF2-40B4-BE49-F238E27FC236}">
                <a16:creationId xmlns:a16="http://schemas.microsoft.com/office/drawing/2014/main" id="{5AB3C529-A1EF-46F3-9D2C-655B2302A1A6}"/>
              </a:ext>
            </a:extLst>
          </p:cNvPr>
          <p:cNvGrpSpPr/>
          <p:nvPr/>
        </p:nvGrpSpPr>
        <p:grpSpPr>
          <a:xfrm>
            <a:off x="183488" y="890185"/>
            <a:ext cx="6480720" cy="307777"/>
            <a:chOff x="164436" y="890185"/>
            <a:chExt cx="6480720" cy="307777"/>
          </a:xfrm>
        </p:grpSpPr>
        <p:sp>
          <p:nvSpPr>
            <p:cNvPr id="92" name="메인텍스트">
              <a:extLst>
                <a:ext uri="{FF2B5EF4-FFF2-40B4-BE49-F238E27FC236}">
                  <a16:creationId xmlns:a16="http://schemas.microsoft.com/office/drawing/2014/main" id="{32739A8F-4C4C-4838-B08C-61ADD633FF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4436" y="890185"/>
              <a:ext cx="6480720" cy="307777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 anchor="ctr" anchorCtr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1270"/>
                <a:contourClr>
                  <a:schemeClr val="bg1"/>
                </a:contourClr>
              </a:sp3d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2000" b="1" dirty="0">
                  <a:solidFill>
                    <a:schemeClr val="bg1">
                      <a:lumMod val="8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이자보상배율</a:t>
              </a:r>
            </a:p>
          </p:txBody>
        </p:sp>
        <p:sp>
          <p:nvSpPr>
            <p:cNvPr id="93" name="직사각형 92">
              <a:extLst>
                <a:ext uri="{FF2B5EF4-FFF2-40B4-BE49-F238E27FC236}">
                  <a16:creationId xmlns:a16="http://schemas.microsoft.com/office/drawing/2014/main" id="{D9240617-D2AE-4A1E-839D-ED21759C22E8}"/>
                </a:ext>
              </a:extLst>
            </p:cNvPr>
            <p:cNvSpPr/>
            <p:nvPr/>
          </p:nvSpPr>
          <p:spPr>
            <a:xfrm>
              <a:off x="185738" y="915486"/>
              <a:ext cx="45719" cy="25717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923678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직사각형 177"/>
          <p:cNvSpPr/>
          <p:nvPr/>
        </p:nvSpPr>
        <p:spPr>
          <a:xfrm>
            <a:off x="-5309" y="760751"/>
            <a:ext cx="9149309" cy="94273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8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9" name="메인텍스트"/>
          <p:cNvSpPr txBox="1">
            <a:spLocks noChangeArrowheads="1"/>
          </p:cNvSpPr>
          <p:nvPr/>
        </p:nvSpPr>
        <p:spPr bwMode="auto">
          <a:xfrm>
            <a:off x="284396" y="112801"/>
            <a:ext cx="1824217" cy="461665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1. </a:t>
            </a:r>
            <a:r>
              <a:rPr lang="ko-KR" altLang="en-US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사업 능력</a:t>
            </a:r>
          </a:p>
        </p:txBody>
      </p:sp>
      <p:grpSp>
        <p:nvGrpSpPr>
          <p:cNvPr id="2" name="그룹 90">
            <a:extLst>
              <a:ext uri="{FF2B5EF4-FFF2-40B4-BE49-F238E27FC236}">
                <a16:creationId xmlns:a16="http://schemas.microsoft.com/office/drawing/2014/main" id="{5AB3C529-A1EF-46F3-9D2C-655B2302A1A6}"/>
              </a:ext>
            </a:extLst>
          </p:cNvPr>
          <p:cNvGrpSpPr/>
          <p:nvPr/>
        </p:nvGrpSpPr>
        <p:grpSpPr>
          <a:xfrm>
            <a:off x="183488" y="890185"/>
            <a:ext cx="6480720" cy="307777"/>
            <a:chOff x="164436" y="890185"/>
            <a:chExt cx="6480720" cy="307777"/>
          </a:xfrm>
        </p:grpSpPr>
        <p:sp>
          <p:nvSpPr>
            <p:cNvPr id="92" name="메인텍스트">
              <a:extLst>
                <a:ext uri="{FF2B5EF4-FFF2-40B4-BE49-F238E27FC236}">
                  <a16:creationId xmlns:a16="http://schemas.microsoft.com/office/drawing/2014/main" id="{32739A8F-4C4C-4838-B08C-61ADD633FF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4436" y="890185"/>
              <a:ext cx="6480720" cy="307777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 anchor="ctr" anchorCtr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1270"/>
                <a:contourClr>
                  <a:schemeClr val="bg1"/>
                </a:contourClr>
              </a:sp3d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2000" b="1" dirty="0">
                  <a:solidFill>
                    <a:schemeClr val="bg1">
                      <a:lumMod val="8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매출액 증가율</a:t>
              </a:r>
            </a:p>
          </p:txBody>
        </p:sp>
        <p:sp>
          <p:nvSpPr>
            <p:cNvPr id="93" name="직사각형 92">
              <a:extLst>
                <a:ext uri="{FF2B5EF4-FFF2-40B4-BE49-F238E27FC236}">
                  <a16:creationId xmlns:a16="http://schemas.microsoft.com/office/drawing/2014/main" id="{D9240617-D2AE-4A1E-839D-ED21759C22E8}"/>
                </a:ext>
              </a:extLst>
            </p:cNvPr>
            <p:cNvSpPr/>
            <p:nvPr/>
          </p:nvSpPr>
          <p:spPr>
            <a:xfrm>
              <a:off x="185738" y="915486"/>
              <a:ext cx="45719" cy="25717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923678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직사각형 177"/>
          <p:cNvSpPr/>
          <p:nvPr/>
        </p:nvSpPr>
        <p:spPr>
          <a:xfrm>
            <a:off x="-5309" y="760751"/>
            <a:ext cx="9149309" cy="94273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8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9" name="메인텍스트"/>
          <p:cNvSpPr txBox="1">
            <a:spLocks noChangeArrowheads="1"/>
          </p:cNvSpPr>
          <p:nvPr/>
        </p:nvSpPr>
        <p:spPr bwMode="auto">
          <a:xfrm>
            <a:off x="284396" y="112801"/>
            <a:ext cx="1824217" cy="461665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1. </a:t>
            </a:r>
            <a:r>
              <a:rPr lang="ko-KR" altLang="en-US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사업 능력</a:t>
            </a:r>
          </a:p>
        </p:txBody>
      </p:sp>
      <p:grpSp>
        <p:nvGrpSpPr>
          <p:cNvPr id="2" name="그룹 90">
            <a:extLst>
              <a:ext uri="{FF2B5EF4-FFF2-40B4-BE49-F238E27FC236}">
                <a16:creationId xmlns:a16="http://schemas.microsoft.com/office/drawing/2014/main" id="{5AB3C529-A1EF-46F3-9D2C-655B2302A1A6}"/>
              </a:ext>
            </a:extLst>
          </p:cNvPr>
          <p:cNvGrpSpPr/>
          <p:nvPr/>
        </p:nvGrpSpPr>
        <p:grpSpPr>
          <a:xfrm>
            <a:off x="183488" y="890185"/>
            <a:ext cx="6480720" cy="307777"/>
            <a:chOff x="164436" y="890185"/>
            <a:chExt cx="6480720" cy="307777"/>
          </a:xfrm>
        </p:grpSpPr>
        <p:sp>
          <p:nvSpPr>
            <p:cNvPr id="92" name="메인텍스트">
              <a:extLst>
                <a:ext uri="{FF2B5EF4-FFF2-40B4-BE49-F238E27FC236}">
                  <a16:creationId xmlns:a16="http://schemas.microsoft.com/office/drawing/2014/main" id="{32739A8F-4C4C-4838-B08C-61ADD633FF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4436" y="890185"/>
              <a:ext cx="6480720" cy="307777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 anchor="ctr" anchorCtr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1270"/>
                <a:contourClr>
                  <a:schemeClr val="bg1"/>
                </a:contourClr>
              </a:sp3d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2000" b="1" dirty="0">
                  <a:solidFill>
                    <a:schemeClr val="bg1">
                      <a:lumMod val="8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부채비율</a:t>
              </a:r>
            </a:p>
          </p:txBody>
        </p:sp>
        <p:sp>
          <p:nvSpPr>
            <p:cNvPr id="93" name="직사각형 92">
              <a:extLst>
                <a:ext uri="{FF2B5EF4-FFF2-40B4-BE49-F238E27FC236}">
                  <a16:creationId xmlns:a16="http://schemas.microsoft.com/office/drawing/2014/main" id="{D9240617-D2AE-4A1E-839D-ED21759C22E8}"/>
                </a:ext>
              </a:extLst>
            </p:cNvPr>
            <p:cNvSpPr/>
            <p:nvPr/>
          </p:nvSpPr>
          <p:spPr>
            <a:xfrm>
              <a:off x="185738" y="915486"/>
              <a:ext cx="45719" cy="25717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923678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직사각형 177"/>
          <p:cNvSpPr/>
          <p:nvPr/>
        </p:nvSpPr>
        <p:spPr>
          <a:xfrm>
            <a:off x="-5309" y="760751"/>
            <a:ext cx="9149309" cy="94273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8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9" name="메인텍스트"/>
          <p:cNvSpPr txBox="1">
            <a:spLocks noChangeArrowheads="1"/>
          </p:cNvSpPr>
          <p:nvPr/>
        </p:nvSpPr>
        <p:spPr bwMode="auto">
          <a:xfrm>
            <a:off x="284396" y="112801"/>
            <a:ext cx="1824217" cy="461665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1. </a:t>
            </a:r>
            <a:r>
              <a:rPr lang="ko-KR" altLang="en-US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사업 능력</a:t>
            </a:r>
          </a:p>
        </p:txBody>
      </p:sp>
      <p:grpSp>
        <p:nvGrpSpPr>
          <p:cNvPr id="2" name="그룹 90">
            <a:extLst>
              <a:ext uri="{FF2B5EF4-FFF2-40B4-BE49-F238E27FC236}">
                <a16:creationId xmlns:a16="http://schemas.microsoft.com/office/drawing/2014/main" id="{5AB3C529-A1EF-46F3-9D2C-655B2302A1A6}"/>
              </a:ext>
            </a:extLst>
          </p:cNvPr>
          <p:cNvGrpSpPr/>
          <p:nvPr/>
        </p:nvGrpSpPr>
        <p:grpSpPr>
          <a:xfrm>
            <a:off x="183488" y="890185"/>
            <a:ext cx="6480720" cy="307777"/>
            <a:chOff x="164436" y="890185"/>
            <a:chExt cx="6480720" cy="307777"/>
          </a:xfrm>
        </p:grpSpPr>
        <p:sp>
          <p:nvSpPr>
            <p:cNvPr id="92" name="메인텍스트">
              <a:extLst>
                <a:ext uri="{FF2B5EF4-FFF2-40B4-BE49-F238E27FC236}">
                  <a16:creationId xmlns:a16="http://schemas.microsoft.com/office/drawing/2014/main" id="{32739A8F-4C4C-4838-B08C-61ADD633FF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4436" y="890185"/>
              <a:ext cx="6480720" cy="307777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 anchor="ctr" anchorCtr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1270"/>
                <a:contourClr>
                  <a:schemeClr val="bg1"/>
                </a:contourClr>
              </a:sp3d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2000" b="1" dirty="0">
                  <a:solidFill>
                    <a:schemeClr val="bg1">
                      <a:lumMod val="8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출자자 신용도</a:t>
              </a:r>
            </a:p>
          </p:txBody>
        </p:sp>
        <p:sp>
          <p:nvSpPr>
            <p:cNvPr id="93" name="직사각형 92">
              <a:extLst>
                <a:ext uri="{FF2B5EF4-FFF2-40B4-BE49-F238E27FC236}">
                  <a16:creationId xmlns:a16="http://schemas.microsoft.com/office/drawing/2014/main" id="{D9240617-D2AE-4A1E-839D-ED21759C22E8}"/>
                </a:ext>
              </a:extLst>
            </p:cNvPr>
            <p:cNvSpPr/>
            <p:nvPr/>
          </p:nvSpPr>
          <p:spPr>
            <a:xfrm>
              <a:off x="185738" y="915486"/>
              <a:ext cx="45719" cy="25717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923678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메인텍스트"/>
          <p:cNvSpPr txBox="1">
            <a:spLocks noChangeArrowheads="1"/>
          </p:cNvSpPr>
          <p:nvPr/>
        </p:nvSpPr>
        <p:spPr bwMode="auto">
          <a:xfrm>
            <a:off x="1303477" y="1848956"/>
            <a:ext cx="6537046" cy="769441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5000" b="1" spc="-300" dirty="0">
                <a:latin typeface="맑은 고딕" panose="020B0503020000020004" pitchFamily="50" charset="-127"/>
                <a:ea typeface="(한)각머리A" pitchFamily="18" charset="-127"/>
              </a:rPr>
              <a:t>2. </a:t>
            </a:r>
            <a:r>
              <a:rPr lang="ko-KR" altLang="en-US" sz="5000" b="1" spc="-300" dirty="0">
                <a:latin typeface="맑은 고딕" panose="020B0503020000020004" pitchFamily="50" charset="-127"/>
                <a:ea typeface="(한)각머리A" pitchFamily="18" charset="-127"/>
              </a:rPr>
              <a:t>투자 및 자금조달 계획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직사각형 177"/>
          <p:cNvSpPr/>
          <p:nvPr/>
        </p:nvSpPr>
        <p:spPr>
          <a:xfrm>
            <a:off x="-5309" y="760751"/>
            <a:ext cx="9149309" cy="94273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8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9" name="메인텍스트"/>
          <p:cNvSpPr txBox="1">
            <a:spLocks noChangeArrowheads="1"/>
          </p:cNvSpPr>
          <p:nvPr/>
        </p:nvSpPr>
        <p:spPr bwMode="auto">
          <a:xfrm>
            <a:off x="284396" y="112801"/>
            <a:ext cx="3747821" cy="461665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2. </a:t>
            </a:r>
            <a:r>
              <a:rPr lang="ko-KR" altLang="en-US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투자 및 자금조달 계획</a:t>
            </a:r>
          </a:p>
        </p:txBody>
      </p:sp>
      <p:grpSp>
        <p:nvGrpSpPr>
          <p:cNvPr id="2" name="그룹 90">
            <a:extLst>
              <a:ext uri="{FF2B5EF4-FFF2-40B4-BE49-F238E27FC236}">
                <a16:creationId xmlns:a16="http://schemas.microsoft.com/office/drawing/2014/main" id="{5AB3C529-A1EF-46F3-9D2C-655B2302A1A6}"/>
              </a:ext>
            </a:extLst>
          </p:cNvPr>
          <p:cNvGrpSpPr/>
          <p:nvPr/>
        </p:nvGrpSpPr>
        <p:grpSpPr>
          <a:xfrm>
            <a:off x="183488" y="890185"/>
            <a:ext cx="6480720" cy="307777"/>
            <a:chOff x="164436" y="890185"/>
            <a:chExt cx="6480720" cy="307777"/>
          </a:xfrm>
        </p:grpSpPr>
        <p:sp>
          <p:nvSpPr>
            <p:cNvPr id="92" name="메인텍스트">
              <a:extLst>
                <a:ext uri="{FF2B5EF4-FFF2-40B4-BE49-F238E27FC236}">
                  <a16:creationId xmlns:a16="http://schemas.microsoft.com/office/drawing/2014/main" id="{32739A8F-4C4C-4838-B08C-61ADD633FF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4436" y="890185"/>
              <a:ext cx="6480720" cy="307777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 anchor="ctr" anchorCtr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1270"/>
                <a:contourClr>
                  <a:schemeClr val="bg1"/>
                </a:contourClr>
              </a:sp3d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2000" b="1" dirty="0">
                  <a:solidFill>
                    <a:schemeClr val="bg1">
                      <a:lumMod val="8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시설 규모 및 투자금액의 적정성</a:t>
              </a:r>
            </a:p>
          </p:txBody>
        </p:sp>
        <p:sp>
          <p:nvSpPr>
            <p:cNvPr id="93" name="직사각형 92">
              <a:extLst>
                <a:ext uri="{FF2B5EF4-FFF2-40B4-BE49-F238E27FC236}">
                  <a16:creationId xmlns:a16="http://schemas.microsoft.com/office/drawing/2014/main" id="{D9240617-D2AE-4A1E-839D-ED21759C22E8}"/>
                </a:ext>
              </a:extLst>
            </p:cNvPr>
            <p:cNvSpPr/>
            <p:nvPr/>
          </p:nvSpPr>
          <p:spPr>
            <a:xfrm>
              <a:off x="185738" y="915486"/>
              <a:ext cx="45719" cy="25717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923678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직사각형 177"/>
          <p:cNvSpPr/>
          <p:nvPr/>
        </p:nvSpPr>
        <p:spPr>
          <a:xfrm>
            <a:off x="-5309" y="760751"/>
            <a:ext cx="9149309" cy="94273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8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9" name="메인텍스트"/>
          <p:cNvSpPr txBox="1">
            <a:spLocks noChangeArrowheads="1"/>
          </p:cNvSpPr>
          <p:nvPr/>
        </p:nvSpPr>
        <p:spPr bwMode="auto">
          <a:xfrm>
            <a:off x="284396" y="112801"/>
            <a:ext cx="3747821" cy="461665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2. </a:t>
            </a:r>
            <a:r>
              <a:rPr lang="ko-KR" altLang="en-US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투자 및 자금조달 계획</a:t>
            </a:r>
          </a:p>
        </p:txBody>
      </p:sp>
      <p:grpSp>
        <p:nvGrpSpPr>
          <p:cNvPr id="2" name="그룹 90">
            <a:extLst>
              <a:ext uri="{FF2B5EF4-FFF2-40B4-BE49-F238E27FC236}">
                <a16:creationId xmlns:a16="http://schemas.microsoft.com/office/drawing/2014/main" id="{5AB3C529-A1EF-46F3-9D2C-655B2302A1A6}"/>
              </a:ext>
            </a:extLst>
          </p:cNvPr>
          <p:cNvGrpSpPr/>
          <p:nvPr/>
        </p:nvGrpSpPr>
        <p:grpSpPr>
          <a:xfrm>
            <a:off x="183488" y="890185"/>
            <a:ext cx="6480720" cy="307777"/>
            <a:chOff x="164436" y="890185"/>
            <a:chExt cx="6480720" cy="307777"/>
          </a:xfrm>
        </p:grpSpPr>
        <p:sp>
          <p:nvSpPr>
            <p:cNvPr id="92" name="메인텍스트">
              <a:extLst>
                <a:ext uri="{FF2B5EF4-FFF2-40B4-BE49-F238E27FC236}">
                  <a16:creationId xmlns:a16="http://schemas.microsoft.com/office/drawing/2014/main" id="{32739A8F-4C4C-4838-B08C-61ADD633FF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4436" y="890185"/>
              <a:ext cx="6480720" cy="307777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 anchor="ctr" anchorCtr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1270"/>
                <a:contourClr>
                  <a:schemeClr val="bg1"/>
                </a:contourClr>
              </a:sp3d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2000" b="1" dirty="0">
                  <a:solidFill>
                    <a:schemeClr val="bg1">
                      <a:lumMod val="8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자기자본 조달 적정성</a:t>
              </a:r>
            </a:p>
          </p:txBody>
        </p:sp>
        <p:sp>
          <p:nvSpPr>
            <p:cNvPr id="93" name="직사각형 92">
              <a:extLst>
                <a:ext uri="{FF2B5EF4-FFF2-40B4-BE49-F238E27FC236}">
                  <a16:creationId xmlns:a16="http://schemas.microsoft.com/office/drawing/2014/main" id="{D9240617-D2AE-4A1E-839D-ED21759C22E8}"/>
                </a:ext>
              </a:extLst>
            </p:cNvPr>
            <p:cNvSpPr/>
            <p:nvPr/>
          </p:nvSpPr>
          <p:spPr>
            <a:xfrm>
              <a:off x="185738" y="915486"/>
              <a:ext cx="45719" cy="25717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923678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직사각형 177"/>
          <p:cNvSpPr/>
          <p:nvPr/>
        </p:nvSpPr>
        <p:spPr>
          <a:xfrm>
            <a:off x="-5309" y="760751"/>
            <a:ext cx="9149309" cy="94273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8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9" name="메인텍스트"/>
          <p:cNvSpPr txBox="1">
            <a:spLocks noChangeArrowheads="1"/>
          </p:cNvSpPr>
          <p:nvPr/>
        </p:nvSpPr>
        <p:spPr bwMode="auto">
          <a:xfrm>
            <a:off x="284396" y="112801"/>
            <a:ext cx="3747821" cy="461665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2. </a:t>
            </a:r>
            <a:r>
              <a:rPr lang="ko-KR" altLang="en-US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투자 및 자금조달 계획</a:t>
            </a:r>
          </a:p>
        </p:txBody>
      </p:sp>
      <p:grpSp>
        <p:nvGrpSpPr>
          <p:cNvPr id="2" name="그룹 90">
            <a:extLst>
              <a:ext uri="{FF2B5EF4-FFF2-40B4-BE49-F238E27FC236}">
                <a16:creationId xmlns:a16="http://schemas.microsoft.com/office/drawing/2014/main" id="{5AB3C529-A1EF-46F3-9D2C-655B2302A1A6}"/>
              </a:ext>
            </a:extLst>
          </p:cNvPr>
          <p:cNvGrpSpPr/>
          <p:nvPr/>
        </p:nvGrpSpPr>
        <p:grpSpPr>
          <a:xfrm>
            <a:off x="183488" y="890185"/>
            <a:ext cx="6480720" cy="307777"/>
            <a:chOff x="164436" y="890185"/>
            <a:chExt cx="6480720" cy="307777"/>
          </a:xfrm>
        </p:grpSpPr>
        <p:sp>
          <p:nvSpPr>
            <p:cNvPr id="92" name="메인텍스트">
              <a:extLst>
                <a:ext uri="{FF2B5EF4-FFF2-40B4-BE49-F238E27FC236}">
                  <a16:creationId xmlns:a16="http://schemas.microsoft.com/office/drawing/2014/main" id="{32739A8F-4C4C-4838-B08C-61ADD633FF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4436" y="890185"/>
              <a:ext cx="6480720" cy="307777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 anchor="ctr" anchorCtr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1270"/>
                <a:contourClr>
                  <a:schemeClr val="bg1"/>
                </a:contourClr>
              </a:sp3d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2000" b="1" dirty="0">
                  <a:solidFill>
                    <a:schemeClr val="bg1">
                      <a:lumMod val="8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타인자본 차입의 확실성</a:t>
              </a:r>
            </a:p>
          </p:txBody>
        </p:sp>
        <p:sp>
          <p:nvSpPr>
            <p:cNvPr id="93" name="직사각형 92">
              <a:extLst>
                <a:ext uri="{FF2B5EF4-FFF2-40B4-BE49-F238E27FC236}">
                  <a16:creationId xmlns:a16="http://schemas.microsoft.com/office/drawing/2014/main" id="{D9240617-D2AE-4A1E-839D-ED21759C22E8}"/>
                </a:ext>
              </a:extLst>
            </p:cNvPr>
            <p:cNvSpPr/>
            <p:nvPr/>
          </p:nvSpPr>
          <p:spPr>
            <a:xfrm>
              <a:off x="185738" y="915486"/>
              <a:ext cx="45719" cy="25717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923678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메인텍스트"/>
          <p:cNvSpPr txBox="1">
            <a:spLocks noChangeArrowheads="1"/>
          </p:cNvSpPr>
          <p:nvPr/>
        </p:nvSpPr>
        <p:spPr bwMode="auto">
          <a:xfrm>
            <a:off x="611066" y="1446651"/>
            <a:ext cx="7921868" cy="1538883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ctr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5000" b="1" spc="-300" dirty="0">
                <a:latin typeface="맑은 고딕" panose="020B0503020000020004" pitchFamily="50" charset="-127"/>
                <a:ea typeface="(한)각머리A" pitchFamily="18" charset="-127"/>
              </a:rPr>
              <a:t>3. </a:t>
            </a:r>
            <a:r>
              <a:rPr lang="ko-KR" altLang="en-US" sz="5000" b="1" spc="-300" dirty="0">
                <a:latin typeface="맑은 고딕" panose="020B0503020000020004" pitchFamily="50" charset="-127"/>
                <a:ea typeface="(한)각머리A" pitchFamily="18" charset="-127"/>
              </a:rPr>
              <a:t>인천항 이용 수출입화물 등 </a:t>
            </a:r>
            <a:endParaRPr lang="en-US" altLang="ko-KR" sz="5000" b="1" spc="-300" dirty="0">
              <a:latin typeface="맑은 고딕" panose="020B0503020000020004" pitchFamily="50" charset="-127"/>
              <a:ea typeface="(한)각머리A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5000" b="1" spc="-300" dirty="0">
                <a:latin typeface="맑은 고딕" panose="020B0503020000020004" pitchFamily="50" charset="-127"/>
                <a:ea typeface="(한)각머리A" pitchFamily="18" charset="-127"/>
              </a:rPr>
              <a:t>    유치</a:t>
            </a:r>
            <a:r>
              <a:rPr lang="en-US" altLang="ko-KR" sz="5000" b="1" spc="-300" dirty="0">
                <a:latin typeface="맑은 고딕" panose="020B0503020000020004" pitchFamily="50" charset="-127"/>
                <a:ea typeface="(한)각머리A" pitchFamily="18" charset="-127"/>
              </a:rPr>
              <a:t>(</a:t>
            </a:r>
            <a:r>
              <a:rPr lang="ko-KR" altLang="en-US" sz="5000" b="1" spc="-300" dirty="0">
                <a:latin typeface="맑은 고딕" panose="020B0503020000020004" pitchFamily="50" charset="-127"/>
                <a:ea typeface="(한)각머리A" pitchFamily="18" charset="-127"/>
              </a:rPr>
              <a:t>창출</a:t>
            </a:r>
            <a:r>
              <a:rPr lang="en-US" altLang="ko-KR" sz="5000" b="1" spc="-300" dirty="0">
                <a:latin typeface="맑은 고딕" panose="020B0503020000020004" pitchFamily="50" charset="-127"/>
                <a:ea typeface="(한)각머리A" pitchFamily="18" charset="-127"/>
              </a:rPr>
              <a:t>) </a:t>
            </a:r>
            <a:r>
              <a:rPr lang="ko-KR" altLang="en-US" sz="5000" b="1" spc="-300" dirty="0">
                <a:latin typeface="맑은 고딕" panose="020B0503020000020004" pitchFamily="50" charset="-127"/>
                <a:ea typeface="(한)각머리A" pitchFamily="18" charset="-127"/>
              </a:rPr>
              <a:t>계획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직사각형 177"/>
          <p:cNvSpPr/>
          <p:nvPr/>
        </p:nvSpPr>
        <p:spPr>
          <a:xfrm>
            <a:off x="-5309" y="760751"/>
            <a:ext cx="9149309" cy="94273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8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9" name="메인텍스트"/>
          <p:cNvSpPr txBox="1">
            <a:spLocks noChangeArrowheads="1"/>
          </p:cNvSpPr>
          <p:nvPr/>
        </p:nvSpPr>
        <p:spPr bwMode="auto">
          <a:xfrm>
            <a:off x="284396" y="112801"/>
            <a:ext cx="6562694" cy="461665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3. </a:t>
            </a:r>
            <a:r>
              <a:rPr lang="ko-KR" altLang="en-US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인천항 이용 수출입화물 등 유치</a:t>
            </a:r>
            <a:r>
              <a:rPr lang="en-US" altLang="ko-KR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창출</a:t>
            </a:r>
            <a:r>
              <a:rPr lang="en-US" altLang="ko-KR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) </a:t>
            </a:r>
            <a:r>
              <a:rPr lang="ko-KR" altLang="en-US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계획</a:t>
            </a:r>
          </a:p>
        </p:txBody>
      </p:sp>
      <p:grpSp>
        <p:nvGrpSpPr>
          <p:cNvPr id="2" name="그룹 90">
            <a:extLst>
              <a:ext uri="{FF2B5EF4-FFF2-40B4-BE49-F238E27FC236}">
                <a16:creationId xmlns:a16="http://schemas.microsoft.com/office/drawing/2014/main" id="{5AB3C529-A1EF-46F3-9D2C-655B2302A1A6}"/>
              </a:ext>
            </a:extLst>
          </p:cNvPr>
          <p:cNvGrpSpPr/>
          <p:nvPr/>
        </p:nvGrpSpPr>
        <p:grpSpPr>
          <a:xfrm>
            <a:off x="183488" y="890185"/>
            <a:ext cx="6480720" cy="307777"/>
            <a:chOff x="164436" y="890185"/>
            <a:chExt cx="6480720" cy="307777"/>
          </a:xfrm>
        </p:grpSpPr>
        <p:sp>
          <p:nvSpPr>
            <p:cNvPr id="92" name="메인텍스트">
              <a:extLst>
                <a:ext uri="{FF2B5EF4-FFF2-40B4-BE49-F238E27FC236}">
                  <a16:creationId xmlns:a16="http://schemas.microsoft.com/office/drawing/2014/main" id="{32739A8F-4C4C-4838-B08C-61ADD633FF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4436" y="890185"/>
              <a:ext cx="6480720" cy="307777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 anchor="ctr" anchorCtr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1270"/>
                <a:contourClr>
                  <a:schemeClr val="bg1"/>
                </a:contourClr>
              </a:sp3d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2000" b="1" dirty="0">
                  <a:solidFill>
                    <a:schemeClr val="bg1">
                      <a:lumMod val="8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화물 실적</a:t>
              </a:r>
            </a:p>
          </p:txBody>
        </p:sp>
        <p:sp>
          <p:nvSpPr>
            <p:cNvPr id="93" name="직사각형 92">
              <a:extLst>
                <a:ext uri="{FF2B5EF4-FFF2-40B4-BE49-F238E27FC236}">
                  <a16:creationId xmlns:a16="http://schemas.microsoft.com/office/drawing/2014/main" id="{D9240617-D2AE-4A1E-839D-ED21759C22E8}"/>
                </a:ext>
              </a:extLst>
            </p:cNvPr>
            <p:cNvSpPr/>
            <p:nvPr/>
          </p:nvSpPr>
          <p:spPr>
            <a:xfrm>
              <a:off x="185738" y="915486"/>
              <a:ext cx="45719" cy="25717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923678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직사각형 177"/>
          <p:cNvSpPr/>
          <p:nvPr/>
        </p:nvSpPr>
        <p:spPr>
          <a:xfrm>
            <a:off x="-5309" y="760751"/>
            <a:ext cx="9149309" cy="94273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8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9" name="메인텍스트"/>
          <p:cNvSpPr txBox="1">
            <a:spLocks noChangeArrowheads="1"/>
          </p:cNvSpPr>
          <p:nvPr/>
        </p:nvSpPr>
        <p:spPr bwMode="auto">
          <a:xfrm>
            <a:off x="284396" y="112801"/>
            <a:ext cx="6562694" cy="461665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3. </a:t>
            </a:r>
            <a:r>
              <a:rPr lang="ko-KR" altLang="en-US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인천항 이용 수출입화물 등 유치</a:t>
            </a:r>
            <a:r>
              <a:rPr lang="en-US" altLang="ko-KR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창출</a:t>
            </a:r>
            <a:r>
              <a:rPr lang="en-US" altLang="ko-KR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) </a:t>
            </a:r>
            <a:r>
              <a:rPr lang="ko-KR" altLang="en-US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계획</a:t>
            </a:r>
          </a:p>
        </p:txBody>
      </p:sp>
      <p:grpSp>
        <p:nvGrpSpPr>
          <p:cNvPr id="2" name="그룹 90">
            <a:extLst>
              <a:ext uri="{FF2B5EF4-FFF2-40B4-BE49-F238E27FC236}">
                <a16:creationId xmlns:a16="http://schemas.microsoft.com/office/drawing/2014/main" id="{5AB3C529-A1EF-46F3-9D2C-655B2302A1A6}"/>
              </a:ext>
            </a:extLst>
          </p:cNvPr>
          <p:cNvGrpSpPr/>
          <p:nvPr/>
        </p:nvGrpSpPr>
        <p:grpSpPr>
          <a:xfrm>
            <a:off x="183488" y="890185"/>
            <a:ext cx="6480720" cy="307777"/>
            <a:chOff x="164436" y="890185"/>
            <a:chExt cx="6480720" cy="307777"/>
          </a:xfrm>
        </p:grpSpPr>
        <p:sp>
          <p:nvSpPr>
            <p:cNvPr id="92" name="메인텍스트">
              <a:extLst>
                <a:ext uri="{FF2B5EF4-FFF2-40B4-BE49-F238E27FC236}">
                  <a16:creationId xmlns:a16="http://schemas.microsoft.com/office/drawing/2014/main" id="{32739A8F-4C4C-4838-B08C-61ADD633FF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4436" y="890185"/>
              <a:ext cx="6480720" cy="307777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 anchor="ctr" anchorCtr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1270"/>
                <a:contourClr>
                  <a:schemeClr val="bg1"/>
                </a:contourClr>
              </a:sp3d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2000" b="1" dirty="0">
                  <a:solidFill>
                    <a:schemeClr val="bg1">
                      <a:lumMod val="8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화물유치 계획의 구체성 및 현실성</a:t>
              </a:r>
            </a:p>
          </p:txBody>
        </p:sp>
        <p:sp>
          <p:nvSpPr>
            <p:cNvPr id="93" name="직사각형 92">
              <a:extLst>
                <a:ext uri="{FF2B5EF4-FFF2-40B4-BE49-F238E27FC236}">
                  <a16:creationId xmlns:a16="http://schemas.microsoft.com/office/drawing/2014/main" id="{D9240617-D2AE-4A1E-839D-ED21759C22E8}"/>
                </a:ext>
              </a:extLst>
            </p:cNvPr>
            <p:cNvSpPr/>
            <p:nvPr/>
          </p:nvSpPr>
          <p:spPr>
            <a:xfrm>
              <a:off x="185738" y="915486"/>
              <a:ext cx="45719" cy="25717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923678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직사각형 177"/>
          <p:cNvSpPr/>
          <p:nvPr/>
        </p:nvSpPr>
        <p:spPr>
          <a:xfrm>
            <a:off x="-5309" y="760751"/>
            <a:ext cx="9149309" cy="94273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8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9" name="메인텍스트"/>
          <p:cNvSpPr txBox="1">
            <a:spLocks noChangeArrowheads="1"/>
          </p:cNvSpPr>
          <p:nvPr/>
        </p:nvSpPr>
        <p:spPr bwMode="auto">
          <a:xfrm>
            <a:off x="284396" y="112801"/>
            <a:ext cx="6562694" cy="461665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3. </a:t>
            </a:r>
            <a:r>
              <a:rPr lang="ko-KR" altLang="en-US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인천항 이용 수출입화물 등 유치</a:t>
            </a:r>
            <a:r>
              <a:rPr lang="en-US" altLang="ko-KR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창출</a:t>
            </a:r>
            <a:r>
              <a:rPr lang="en-US" altLang="ko-KR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) </a:t>
            </a:r>
            <a:r>
              <a:rPr lang="ko-KR" altLang="en-US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계획</a:t>
            </a:r>
          </a:p>
        </p:txBody>
      </p:sp>
      <p:grpSp>
        <p:nvGrpSpPr>
          <p:cNvPr id="2" name="그룹 90">
            <a:extLst>
              <a:ext uri="{FF2B5EF4-FFF2-40B4-BE49-F238E27FC236}">
                <a16:creationId xmlns:a16="http://schemas.microsoft.com/office/drawing/2014/main" id="{5AB3C529-A1EF-46F3-9D2C-655B2302A1A6}"/>
              </a:ext>
            </a:extLst>
          </p:cNvPr>
          <p:cNvGrpSpPr/>
          <p:nvPr/>
        </p:nvGrpSpPr>
        <p:grpSpPr>
          <a:xfrm>
            <a:off x="183488" y="890185"/>
            <a:ext cx="6480720" cy="307777"/>
            <a:chOff x="164436" y="890185"/>
            <a:chExt cx="6480720" cy="307777"/>
          </a:xfrm>
        </p:grpSpPr>
        <p:sp>
          <p:nvSpPr>
            <p:cNvPr id="92" name="메인텍스트">
              <a:extLst>
                <a:ext uri="{FF2B5EF4-FFF2-40B4-BE49-F238E27FC236}">
                  <a16:creationId xmlns:a16="http://schemas.microsoft.com/office/drawing/2014/main" id="{32739A8F-4C4C-4838-B08C-61ADD633FF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4436" y="890185"/>
              <a:ext cx="6480720" cy="307777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 anchor="ctr" anchorCtr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1270"/>
                <a:contourClr>
                  <a:schemeClr val="bg1"/>
                </a:contourClr>
              </a:sp3d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2000" b="1" dirty="0">
                  <a:solidFill>
                    <a:schemeClr val="bg1">
                      <a:lumMod val="8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화물유치 계획의 구체성 및 현실성</a:t>
              </a:r>
            </a:p>
          </p:txBody>
        </p:sp>
        <p:sp>
          <p:nvSpPr>
            <p:cNvPr id="93" name="직사각형 92">
              <a:extLst>
                <a:ext uri="{FF2B5EF4-FFF2-40B4-BE49-F238E27FC236}">
                  <a16:creationId xmlns:a16="http://schemas.microsoft.com/office/drawing/2014/main" id="{D9240617-D2AE-4A1E-839D-ED21759C22E8}"/>
                </a:ext>
              </a:extLst>
            </p:cNvPr>
            <p:cNvSpPr/>
            <p:nvPr/>
          </p:nvSpPr>
          <p:spPr>
            <a:xfrm>
              <a:off x="185738" y="915486"/>
              <a:ext cx="45719" cy="25717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923678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직사각형 177"/>
          <p:cNvSpPr/>
          <p:nvPr/>
        </p:nvSpPr>
        <p:spPr>
          <a:xfrm>
            <a:off x="-5309" y="760751"/>
            <a:ext cx="9149309" cy="94273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8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9" name="메인텍스트"/>
          <p:cNvSpPr txBox="1">
            <a:spLocks noChangeArrowheads="1"/>
          </p:cNvSpPr>
          <p:nvPr/>
        </p:nvSpPr>
        <p:spPr bwMode="auto">
          <a:xfrm>
            <a:off x="284396" y="112801"/>
            <a:ext cx="6562694" cy="461665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3. </a:t>
            </a:r>
            <a:r>
              <a:rPr lang="ko-KR" altLang="en-US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인천항 이용 수출입화물 등 유치</a:t>
            </a:r>
            <a:r>
              <a:rPr lang="en-US" altLang="ko-KR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창출</a:t>
            </a:r>
            <a:r>
              <a:rPr lang="en-US" altLang="ko-KR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) </a:t>
            </a:r>
            <a:r>
              <a:rPr lang="ko-KR" altLang="en-US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계획</a:t>
            </a:r>
          </a:p>
        </p:txBody>
      </p:sp>
      <p:grpSp>
        <p:nvGrpSpPr>
          <p:cNvPr id="2" name="그룹 90">
            <a:extLst>
              <a:ext uri="{FF2B5EF4-FFF2-40B4-BE49-F238E27FC236}">
                <a16:creationId xmlns:a16="http://schemas.microsoft.com/office/drawing/2014/main" id="{5AB3C529-A1EF-46F3-9D2C-655B2302A1A6}"/>
              </a:ext>
            </a:extLst>
          </p:cNvPr>
          <p:cNvGrpSpPr/>
          <p:nvPr/>
        </p:nvGrpSpPr>
        <p:grpSpPr>
          <a:xfrm>
            <a:off x="183488" y="890185"/>
            <a:ext cx="6480720" cy="307777"/>
            <a:chOff x="164436" y="890185"/>
            <a:chExt cx="6480720" cy="307777"/>
          </a:xfrm>
        </p:grpSpPr>
        <p:sp>
          <p:nvSpPr>
            <p:cNvPr id="92" name="메인텍스트">
              <a:extLst>
                <a:ext uri="{FF2B5EF4-FFF2-40B4-BE49-F238E27FC236}">
                  <a16:creationId xmlns:a16="http://schemas.microsoft.com/office/drawing/2014/main" id="{32739A8F-4C4C-4838-B08C-61ADD633FF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4436" y="890185"/>
              <a:ext cx="6480720" cy="307777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 anchor="ctr" anchorCtr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1270"/>
                <a:contourClr>
                  <a:schemeClr val="bg1"/>
                </a:contourClr>
              </a:sp3d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2000" b="1" dirty="0">
                  <a:solidFill>
                    <a:schemeClr val="bg1">
                      <a:lumMod val="8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화물유치 계획의 구체성 및 현실성</a:t>
              </a:r>
            </a:p>
          </p:txBody>
        </p:sp>
        <p:sp>
          <p:nvSpPr>
            <p:cNvPr id="93" name="직사각형 92">
              <a:extLst>
                <a:ext uri="{FF2B5EF4-FFF2-40B4-BE49-F238E27FC236}">
                  <a16:creationId xmlns:a16="http://schemas.microsoft.com/office/drawing/2014/main" id="{D9240617-D2AE-4A1E-839D-ED21759C22E8}"/>
                </a:ext>
              </a:extLst>
            </p:cNvPr>
            <p:cNvSpPr/>
            <p:nvPr/>
          </p:nvSpPr>
          <p:spPr>
            <a:xfrm>
              <a:off x="185738" y="915486"/>
              <a:ext cx="45719" cy="25717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923678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직사각형 177"/>
          <p:cNvSpPr/>
          <p:nvPr/>
        </p:nvSpPr>
        <p:spPr>
          <a:xfrm>
            <a:off x="-5309" y="760751"/>
            <a:ext cx="9149309" cy="94273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8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9" name="메인텍스트"/>
          <p:cNvSpPr txBox="1">
            <a:spLocks noChangeArrowheads="1"/>
          </p:cNvSpPr>
          <p:nvPr/>
        </p:nvSpPr>
        <p:spPr bwMode="auto">
          <a:xfrm>
            <a:off x="284396" y="112801"/>
            <a:ext cx="6562694" cy="461665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3. </a:t>
            </a:r>
            <a:r>
              <a:rPr lang="ko-KR" altLang="en-US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인천항 이용 수출입화물 등 유치</a:t>
            </a:r>
            <a:r>
              <a:rPr lang="en-US" altLang="ko-KR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창출</a:t>
            </a:r>
            <a:r>
              <a:rPr lang="en-US" altLang="ko-KR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) </a:t>
            </a:r>
            <a:r>
              <a:rPr lang="ko-KR" altLang="en-US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계획</a:t>
            </a:r>
          </a:p>
        </p:txBody>
      </p:sp>
      <p:grpSp>
        <p:nvGrpSpPr>
          <p:cNvPr id="2" name="그룹 90">
            <a:extLst>
              <a:ext uri="{FF2B5EF4-FFF2-40B4-BE49-F238E27FC236}">
                <a16:creationId xmlns:a16="http://schemas.microsoft.com/office/drawing/2014/main" id="{5AB3C529-A1EF-46F3-9D2C-655B2302A1A6}"/>
              </a:ext>
            </a:extLst>
          </p:cNvPr>
          <p:cNvGrpSpPr/>
          <p:nvPr/>
        </p:nvGrpSpPr>
        <p:grpSpPr>
          <a:xfrm>
            <a:off x="183488" y="890185"/>
            <a:ext cx="6480720" cy="307777"/>
            <a:chOff x="164436" y="890185"/>
            <a:chExt cx="6480720" cy="307777"/>
          </a:xfrm>
        </p:grpSpPr>
        <p:sp>
          <p:nvSpPr>
            <p:cNvPr id="92" name="메인텍스트">
              <a:extLst>
                <a:ext uri="{FF2B5EF4-FFF2-40B4-BE49-F238E27FC236}">
                  <a16:creationId xmlns:a16="http://schemas.microsoft.com/office/drawing/2014/main" id="{32739A8F-4C4C-4838-B08C-61ADD633FF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4436" y="890185"/>
              <a:ext cx="6480720" cy="307777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 anchor="ctr" anchorCtr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1270"/>
                <a:contourClr>
                  <a:schemeClr val="bg1"/>
                </a:contourClr>
              </a:sp3d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2000" b="1" dirty="0">
                  <a:solidFill>
                    <a:schemeClr val="bg1">
                      <a:lumMod val="8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화물유치 계획의 구체성 및 현실성</a:t>
              </a:r>
            </a:p>
          </p:txBody>
        </p:sp>
        <p:sp>
          <p:nvSpPr>
            <p:cNvPr id="93" name="직사각형 92">
              <a:extLst>
                <a:ext uri="{FF2B5EF4-FFF2-40B4-BE49-F238E27FC236}">
                  <a16:creationId xmlns:a16="http://schemas.microsoft.com/office/drawing/2014/main" id="{D9240617-D2AE-4A1E-839D-ED21759C22E8}"/>
                </a:ext>
              </a:extLst>
            </p:cNvPr>
            <p:cNvSpPr/>
            <p:nvPr/>
          </p:nvSpPr>
          <p:spPr>
            <a:xfrm>
              <a:off x="185738" y="915486"/>
              <a:ext cx="45719" cy="25717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923678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직사각형 177"/>
          <p:cNvSpPr/>
          <p:nvPr/>
        </p:nvSpPr>
        <p:spPr>
          <a:xfrm>
            <a:off x="-5309" y="760751"/>
            <a:ext cx="9149309" cy="94273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8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9" name="메인텍스트"/>
          <p:cNvSpPr txBox="1">
            <a:spLocks noChangeArrowheads="1"/>
          </p:cNvSpPr>
          <p:nvPr/>
        </p:nvSpPr>
        <p:spPr bwMode="auto">
          <a:xfrm>
            <a:off x="284396" y="112801"/>
            <a:ext cx="6562694" cy="461665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3. </a:t>
            </a:r>
            <a:r>
              <a:rPr lang="ko-KR" altLang="en-US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인천항 이용 수출입화물 등 유치</a:t>
            </a:r>
            <a:r>
              <a:rPr lang="en-US" altLang="ko-KR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창출</a:t>
            </a:r>
            <a:r>
              <a:rPr lang="en-US" altLang="ko-KR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) </a:t>
            </a:r>
            <a:r>
              <a:rPr lang="ko-KR" altLang="en-US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계획</a:t>
            </a:r>
          </a:p>
        </p:txBody>
      </p:sp>
      <p:grpSp>
        <p:nvGrpSpPr>
          <p:cNvPr id="2" name="그룹 90">
            <a:extLst>
              <a:ext uri="{FF2B5EF4-FFF2-40B4-BE49-F238E27FC236}">
                <a16:creationId xmlns:a16="http://schemas.microsoft.com/office/drawing/2014/main" id="{5AB3C529-A1EF-46F3-9D2C-655B2302A1A6}"/>
              </a:ext>
            </a:extLst>
          </p:cNvPr>
          <p:cNvGrpSpPr/>
          <p:nvPr/>
        </p:nvGrpSpPr>
        <p:grpSpPr>
          <a:xfrm>
            <a:off x="183488" y="890185"/>
            <a:ext cx="6480720" cy="307777"/>
            <a:chOff x="164436" y="890185"/>
            <a:chExt cx="6480720" cy="307777"/>
          </a:xfrm>
        </p:grpSpPr>
        <p:sp>
          <p:nvSpPr>
            <p:cNvPr id="92" name="메인텍스트">
              <a:extLst>
                <a:ext uri="{FF2B5EF4-FFF2-40B4-BE49-F238E27FC236}">
                  <a16:creationId xmlns:a16="http://schemas.microsoft.com/office/drawing/2014/main" id="{32739A8F-4C4C-4838-B08C-61ADD633FF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4436" y="890185"/>
              <a:ext cx="6480720" cy="307777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 anchor="ctr" anchorCtr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1270"/>
                <a:contourClr>
                  <a:schemeClr val="bg1"/>
                </a:contourClr>
              </a:sp3d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2000" b="1" dirty="0">
                  <a:solidFill>
                    <a:schemeClr val="bg1">
                      <a:lumMod val="8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화물 및 부가가치 창출을 위한 </a:t>
              </a:r>
              <a:r>
                <a:rPr lang="ko-KR" altLang="en-US" sz="2000" b="1" dirty="0" err="1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비즈모델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 및 타당성</a:t>
              </a:r>
            </a:p>
          </p:txBody>
        </p:sp>
        <p:sp>
          <p:nvSpPr>
            <p:cNvPr id="93" name="직사각형 92">
              <a:extLst>
                <a:ext uri="{FF2B5EF4-FFF2-40B4-BE49-F238E27FC236}">
                  <a16:creationId xmlns:a16="http://schemas.microsoft.com/office/drawing/2014/main" id="{D9240617-D2AE-4A1E-839D-ED21759C22E8}"/>
                </a:ext>
              </a:extLst>
            </p:cNvPr>
            <p:cNvSpPr/>
            <p:nvPr/>
          </p:nvSpPr>
          <p:spPr>
            <a:xfrm>
              <a:off x="185738" y="915486"/>
              <a:ext cx="45719" cy="25717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923678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직사각형 177"/>
          <p:cNvSpPr/>
          <p:nvPr/>
        </p:nvSpPr>
        <p:spPr>
          <a:xfrm>
            <a:off x="-5309" y="760751"/>
            <a:ext cx="9149309" cy="94273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8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9" name="메인텍스트"/>
          <p:cNvSpPr txBox="1">
            <a:spLocks noChangeArrowheads="1"/>
          </p:cNvSpPr>
          <p:nvPr/>
        </p:nvSpPr>
        <p:spPr bwMode="auto">
          <a:xfrm>
            <a:off x="284396" y="112801"/>
            <a:ext cx="6562694" cy="461665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3. </a:t>
            </a:r>
            <a:r>
              <a:rPr lang="ko-KR" altLang="en-US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인천항 이용 수출입화물 등 유치</a:t>
            </a:r>
            <a:r>
              <a:rPr lang="en-US" altLang="ko-KR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창출</a:t>
            </a:r>
            <a:r>
              <a:rPr lang="en-US" altLang="ko-KR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) </a:t>
            </a:r>
            <a:r>
              <a:rPr lang="ko-KR" altLang="en-US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계획</a:t>
            </a:r>
          </a:p>
        </p:txBody>
      </p:sp>
      <p:grpSp>
        <p:nvGrpSpPr>
          <p:cNvPr id="2" name="그룹 90">
            <a:extLst>
              <a:ext uri="{FF2B5EF4-FFF2-40B4-BE49-F238E27FC236}">
                <a16:creationId xmlns:a16="http://schemas.microsoft.com/office/drawing/2014/main" id="{5AB3C529-A1EF-46F3-9D2C-655B2302A1A6}"/>
              </a:ext>
            </a:extLst>
          </p:cNvPr>
          <p:cNvGrpSpPr/>
          <p:nvPr/>
        </p:nvGrpSpPr>
        <p:grpSpPr>
          <a:xfrm>
            <a:off x="183488" y="890185"/>
            <a:ext cx="6480720" cy="307777"/>
            <a:chOff x="164436" y="890185"/>
            <a:chExt cx="6480720" cy="307777"/>
          </a:xfrm>
        </p:grpSpPr>
        <p:sp>
          <p:nvSpPr>
            <p:cNvPr id="92" name="메인텍스트">
              <a:extLst>
                <a:ext uri="{FF2B5EF4-FFF2-40B4-BE49-F238E27FC236}">
                  <a16:creationId xmlns:a16="http://schemas.microsoft.com/office/drawing/2014/main" id="{32739A8F-4C4C-4838-B08C-61ADD633FF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4436" y="890185"/>
              <a:ext cx="6480720" cy="307777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 anchor="ctr" anchorCtr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1270"/>
                <a:contourClr>
                  <a:schemeClr val="bg1"/>
                </a:contourClr>
              </a:sp3d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2000" b="1" dirty="0">
                  <a:solidFill>
                    <a:schemeClr val="bg1">
                      <a:lumMod val="8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화물 및 부가가치 창출을 위한 </a:t>
              </a:r>
              <a:r>
                <a:rPr lang="ko-KR" altLang="en-US" sz="2000" b="1" dirty="0" err="1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비즈모델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 및 타당성</a:t>
              </a:r>
            </a:p>
          </p:txBody>
        </p:sp>
        <p:sp>
          <p:nvSpPr>
            <p:cNvPr id="93" name="직사각형 92">
              <a:extLst>
                <a:ext uri="{FF2B5EF4-FFF2-40B4-BE49-F238E27FC236}">
                  <a16:creationId xmlns:a16="http://schemas.microsoft.com/office/drawing/2014/main" id="{D9240617-D2AE-4A1E-839D-ED21759C22E8}"/>
                </a:ext>
              </a:extLst>
            </p:cNvPr>
            <p:cNvSpPr/>
            <p:nvPr/>
          </p:nvSpPr>
          <p:spPr>
            <a:xfrm>
              <a:off x="185738" y="915486"/>
              <a:ext cx="45719" cy="25717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923678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직사각형 177"/>
          <p:cNvSpPr/>
          <p:nvPr/>
        </p:nvSpPr>
        <p:spPr>
          <a:xfrm>
            <a:off x="-5309" y="760751"/>
            <a:ext cx="9149309" cy="94273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8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9" name="메인텍스트"/>
          <p:cNvSpPr txBox="1">
            <a:spLocks noChangeArrowheads="1"/>
          </p:cNvSpPr>
          <p:nvPr/>
        </p:nvSpPr>
        <p:spPr bwMode="auto">
          <a:xfrm>
            <a:off x="284396" y="112801"/>
            <a:ext cx="6562694" cy="461665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3. </a:t>
            </a:r>
            <a:r>
              <a:rPr lang="ko-KR" altLang="en-US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인천항 이용 수출입화물 등 유치</a:t>
            </a:r>
            <a:r>
              <a:rPr lang="en-US" altLang="ko-KR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창출</a:t>
            </a:r>
            <a:r>
              <a:rPr lang="en-US" altLang="ko-KR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) </a:t>
            </a:r>
            <a:r>
              <a:rPr lang="ko-KR" altLang="en-US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계획</a:t>
            </a:r>
          </a:p>
        </p:txBody>
      </p:sp>
      <p:grpSp>
        <p:nvGrpSpPr>
          <p:cNvPr id="2" name="그룹 90">
            <a:extLst>
              <a:ext uri="{FF2B5EF4-FFF2-40B4-BE49-F238E27FC236}">
                <a16:creationId xmlns:a16="http://schemas.microsoft.com/office/drawing/2014/main" id="{5AB3C529-A1EF-46F3-9D2C-655B2302A1A6}"/>
              </a:ext>
            </a:extLst>
          </p:cNvPr>
          <p:cNvGrpSpPr/>
          <p:nvPr/>
        </p:nvGrpSpPr>
        <p:grpSpPr>
          <a:xfrm>
            <a:off x="183488" y="890185"/>
            <a:ext cx="6480720" cy="307777"/>
            <a:chOff x="164436" y="890185"/>
            <a:chExt cx="6480720" cy="307777"/>
          </a:xfrm>
        </p:grpSpPr>
        <p:sp>
          <p:nvSpPr>
            <p:cNvPr id="92" name="메인텍스트">
              <a:extLst>
                <a:ext uri="{FF2B5EF4-FFF2-40B4-BE49-F238E27FC236}">
                  <a16:creationId xmlns:a16="http://schemas.microsoft.com/office/drawing/2014/main" id="{32739A8F-4C4C-4838-B08C-61ADD633FF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4436" y="890185"/>
              <a:ext cx="6480720" cy="307777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 anchor="ctr" anchorCtr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1270"/>
                <a:contourClr>
                  <a:schemeClr val="bg1"/>
                </a:contourClr>
              </a:sp3d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2000" b="1" dirty="0">
                  <a:solidFill>
                    <a:schemeClr val="bg1">
                      <a:lumMod val="8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화물 및 부가가치 창출을 위한 </a:t>
              </a:r>
              <a:r>
                <a:rPr lang="ko-KR" altLang="en-US" sz="2000" b="1" dirty="0" err="1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비즈모델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 및 타당성</a:t>
              </a:r>
            </a:p>
          </p:txBody>
        </p:sp>
        <p:sp>
          <p:nvSpPr>
            <p:cNvPr id="93" name="직사각형 92">
              <a:extLst>
                <a:ext uri="{FF2B5EF4-FFF2-40B4-BE49-F238E27FC236}">
                  <a16:creationId xmlns:a16="http://schemas.microsoft.com/office/drawing/2014/main" id="{D9240617-D2AE-4A1E-839D-ED21759C22E8}"/>
                </a:ext>
              </a:extLst>
            </p:cNvPr>
            <p:cNvSpPr/>
            <p:nvPr/>
          </p:nvSpPr>
          <p:spPr>
            <a:xfrm>
              <a:off x="185738" y="915486"/>
              <a:ext cx="45719" cy="25717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9236787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직사각형 177"/>
          <p:cNvSpPr/>
          <p:nvPr/>
        </p:nvSpPr>
        <p:spPr>
          <a:xfrm>
            <a:off x="-5309" y="760751"/>
            <a:ext cx="9149309" cy="94273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8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9" name="메인텍스트"/>
          <p:cNvSpPr txBox="1">
            <a:spLocks noChangeArrowheads="1"/>
          </p:cNvSpPr>
          <p:nvPr/>
        </p:nvSpPr>
        <p:spPr bwMode="auto">
          <a:xfrm>
            <a:off x="284396" y="112801"/>
            <a:ext cx="6562694" cy="461665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3. </a:t>
            </a:r>
            <a:r>
              <a:rPr lang="ko-KR" altLang="en-US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인천항 이용 수출입화물 등 유치</a:t>
            </a:r>
            <a:r>
              <a:rPr lang="en-US" altLang="ko-KR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창출</a:t>
            </a:r>
            <a:r>
              <a:rPr lang="en-US" altLang="ko-KR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) </a:t>
            </a:r>
            <a:r>
              <a:rPr lang="ko-KR" altLang="en-US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계획</a:t>
            </a:r>
          </a:p>
        </p:txBody>
      </p:sp>
      <p:grpSp>
        <p:nvGrpSpPr>
          <p:cNvPr id="2" name="그룹 90">
            <a:extLst>
              <a:ext uri="{FF2B5EF4-FFF2-40B4-BE49-F238E27FC236}">
                <a16:creationId xmlns:a16="http://schemas.microsoft.com/office/drawing/2014/main" id="{5AB3C529-A1EF-46F3-9D2C-655B2302A1A6}"/>
              </a:ext>
            </a:extLst>
          </p:cNvPr>
          <p:cNvGrpSpPr/>
          <p:nvPr/>
        </p:nvGrpSpPr>
        <p:grpSpPr>
          <a:xfrm>
            <a:off x="183488" y="890185"/>
            <a:ext cx="6480720" cy="307777"/>
            <a:chOff x="164436" y="890185"/>
            <a:chExt cx="6480720" cy="307777"/>
          </a:xfrm>
        </p:grpSpPr>
        <p:sp>
          <p:nvSpPr>
            <p:cNvPr id="92" name="메인텍스트">
              <a:extLst>
                <a:ext uri="{FF2B5EF4-FFF2-40B4-BE49-F238E27FC236}">
                  <a16:creationId xmlns:a16="http://schemas.microsoft.com/office/drawing/2014/main" id="{32739A8F-4C4C-4838-B08C-61ADD633FF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4436" y="890185"/>
              <a:ext cx="6480720" cy="307777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 anchor="ctr" anchorCtr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1270"/>
                <a:contourClr>
                  <a:schemeClr val="bg1"/>
                </a:contourClr>
              </a:sp3d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2000" b="1" dirty="0">
                  <a:solidFill>
                    <a:schemeClr val="bg1">
                      <a:lumMod val="8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화물 및 부가가치 창출을 위한 </a:t>
              </a:r>
              <a:r>
                <a:rPr lang="ko-KR" altLang="en-US" sz="2000" b="1" dirty="0" err="1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비즈모델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 및 타당성</a:t>
              </a:r>
            </a:p>
          </p:txBody>
        </p:sp>
        <p:sp>
          <p:nvSpPr>
            <p:cNvPr id="93" name="직사각형 92">
              <a:extLst>
                <a:ext uri="{FF2B5EF4-FFF2-40B4-BE49-F238E27FC236}">
                  <a16:creationId xmlns:a16="http://schemas.microsoft.com/office/drawing/2014/main" id="{D9240617-D2AE-4A1E-839D-ED21759C22E8}"/>
                </a:ext>
              </a:extLst>
            </p:cNvPr>
            <p:cNvSpPr/>
            <p:nvPr/>
          </p:nvSpPr>
          <p:spPr>
            <a:xfrm>
              <a:off x="185738" y="915486"/>
              <a:ext cx="45719" cy="25717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9236787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직사각형 177"/>
          <p:cNvSpPr/>
          <p:nvPr/>
        </p:nvSpPr>
        <p:spPr>
          <a:xfrm>
            <a:off x="-5309" y="760751"/>
            <a:ext cx="9149309" cy="94273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8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9" name="메인텍스트"/>
          <p:cNvSpPr txBox="1">
            <a:spLocks noChangeArrowheads="1"/>
          </p:cNvSpPr>
          <p:nvPr/>
        </p:nvSpPr>
        <p:spPr bwMode="auto">
          <a:xfrm>
            <a:off x="284396" y="112801"/>
            <a:ext cx="6562694" cy="461665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3. </a:t>
            </a:r>
            <a:r>
              <a:rPr lang="ko-KR" altLang="en-US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인천항 이용 수출입화물 등 유치</a:t>
            </a:r>
            <a:r>
              <a:rPr lang="en-US" altLang="ko-KR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창출</a:t>
            </a:r>
            <a:r>
              <a:rPr lang="en-US" altLang="ko-KR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) </a:t>
            </a:r>
            <a:r>
              <a:rPr lang="ko-KR" altLang="en-US" sz="3000" b="1" spc="-400" dirty="0">
                <a:solidFill>
                  <a:schemeClr val="bg1"/>
                </a:solidFill>
                <a:latin typeface="맑은 고딕" panose="020B0503020000020004" pitchFamily="50" charset="-127"/>
              </a:rPr>
              <a:t>계획</a:t>
            </a:r>
          </a:p>
        </p:txBody>
      </p:sp>
      <p:grpSp>
        <p:nvGrpSpPr>
          <p:cNvPr id="2" name="그룹 90">
            <a:extLst>
              <a:ext uri="{FF2B5EF4-FFF2-40B4-BE49-F238E27FC236}">
                <a16:creationId xmlns:a16="http://schemas.microsoft.com/office/drawing/2014/main" id="{5AB3C529-A1EF-46F3-9D2C-655B2302A1A6}"/>
              </a:ext>
            </a:extLst>
          </p:cNvPr>
          <p:cNvGrpSpPr/>
          <p:nvPr/>
        </p:nvGrpSpPr>
        <p:grpSpPr>
          <a:xfrm>
            <a:off x="183488" y="890185"/>
            <a:ext cx="6480720" cy="307777"/>
            <a:chOff x="164436" y="890185"/>
            <a:chExt cx="6480720" cy="307777"/>
          </a:xfrm>
        </p:grpSpPr>
        <p:sp>
          <p:nvSpPr>
            <p:cNvPr id="92" name="메인텍스트">
              <a:extLst>
                <a:ext uri="{FF2B5EF4-FFF2-40B4-BE49-F238E27FC236}">
                  <a16:creationId xmlns:a16="http://schemas.microsoft.com/office/drawing/2014/main" id="{32739A8F-4C4C-4838-B08C-61ADD633FF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4436" y="890185"/>
              <a:ext cx="6480720" cy="307777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 anchor="ctr" anchorCtr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1270"/>
                <a:contourClr>
                  <a:schemeClr val="bg1"/>
                </a:contourClr>
              </a:sp3d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2000" b="1" dirty="0">
                  <a:solidFill>
                    <a:schemeClr val="bg1">
                      <a:lumMod val="8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4</a:t>
              </a:r>
              <a:r>
                <a:rPr lang="ko-KR" altLang="en-US" sz="2000" b="1" dirty="0" err="1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차산업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 </a:t>
              </a:r>
              <a:r>
                <a:rPr lang="ko-KR" altLang="en-US" sz="2000" b="1" dirty="0" err="1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융복합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 물류시스템 구축 계획</a:t>
              </a:r>
            </a:p>
          </p:txBody>
        </p:sp>
        <p:sp>
          <p:nvSpPr>
            <p:cNvPr id="93" name="직사각형 92">
              <a:extLst>
                <a:ext uri="{FF2B5EF4-FFF2-40B4-BE49-F238E27FC236}">
                  <a16:creationId xmlns:a16="http://schemas.microsoft.com/office/drawing/2014/main" id="{D9240617-D2AE-4A1E-839D-ED21759C22E8}"/>
                </a:ext>
              </a:extLst>
            </p:cNvPr>
            <p:cNvSpPr/>
            <p:nvPr/>
          </p:nvSpPr>
          <p:spPr>
            <a:xfrm>
              <a:off x="185738" y="915486"/>
              <a:ext cx="45719" cy="25717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923678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메인텍스트"/>
          <p:cNvSpPr txBox="1">
            <a:spLocks noChangeArrowheads="1"/>
          </p:cNvSpPr>
          <p:nvPr/>
        </p:nvSpPr>
        <p:spPr bwMode="auto">
          <a:xfrm>
            <a:off x="2772312" y="1893524"/>
            <a:ext cx="3061736" cy="769441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5000" b="1" spc="-300" dirty="0">
                <a:latin typeface="맑은 고딕" panose="020B0503020000020004" pitchFamily="50" charset="-127"/>
                <a:ea typeface="(한)각머리A" pitchFamily="18" charset="-127"/>
              </a:rPr>
              <a:t>4. </a:t>
            </a:r>
            <a:r>
              <a:rPr lang="ko-KR" altLang="en-US" sz="5000" b="1" spc="-300" dirty="0">
                <a:latin typeface="맑은 고딕" panose="020B0503020000020004" pitchFamily="50" charset="-127"/>
                <a:ea typeface="(한)각머리A" pitchFamily="18" charset="-127"/>
              </a:rPr>
              <a:t>고용계획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직사각형 177"/>
          <p:cNvSpPr/>
          <p:nvPr/>
        </p:nvSpPr>
        <p:spPr>
          <a:xfrm>
            <a:off x="-5309" y="760751"/>
            <a:ext cx="9149309" cy="94273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8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9" name="메인텍스트"/>
          <p:cNvSpPr txBox="1">
            <a:spLocks noChangeArrowheads="1"/>
          </p:cNvSpPr>
          <p:nvPr/>
        </p:nvSpPr>
        <p:spPr bwMode="auto">
          <a:xfrm>
            <a:off x="284396" y="112801"/>
            <a:ext cx="1728037" cy="461665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4. </a:t>
            </a:r>
            <a:r>
              <a:rPr lang="ko-KR" altLang="en-US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고용계획</a:t>
            </a:r>
          </a:p>
        </p:txBody>
      </p:sp>
      <p:grpSp>
        <p:nvGrpSpPr>
          <p:cNvPr id="2" name="그룹 90">
            <a:extLst>
              <a:ext uri="{FF2B5EF4-FFF2-40B4-BE49-F238E27FC236}">
                <a16:creationId xmlns:a16="http://schemas.microsoft.com/office/drawing/2014/main" id="{5AB3C529-A1EF-46F3-9D2C-655B2302A1A6}"/>
              </a:ext>
            </a:extLst>
          </p:cNvPr>
          <p:cNvGrpSpPr/>
          <p:nvPr/>
        </p:nvGrpSpPr>
        <p:grpSpPr>
          <a:xfrm>
            <a:off x="183488" y="890185"/>
            <a:ext cx="6480720" cy="307777"/>
            <a:chOff x="164436" y="890185"/>
            <a:chExt cx="6480720" cy="307777"/>
          </a:xfrm>
        </p:grpSpPr>
        <p:sp>
          <p:nvSpPr>
            <p:cNvPr id="92" name="메인텍스트">
              <a:extLst>
                <a:ext uri="{FF2B5EF4-FFF2-40B4-BE49-F238E27FC236}">
                  <a16:creationId xmlns:a16="http://schemas.microsoft.com/office/drawing/2014/main" id="{32739A8F-4C4C-4838-B08C-61ADD633FF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4436" y="890185"/>
              <a:ext cx="6480720" cy="307777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 anchor="ctr" anchorCtr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1270"/>
                <a:contourClr>
                  <a:schemeClr val="bg1"/>
                </a:contourClr>
              </a:sp3d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2000" b="1" dirty="0">
                  <a:solidFill>
                    <a:schemeClr val="bg1">
                      <a:lumMod val="8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고용계획</a:t>
              </a:r>
            </a:p>
          </p:txBody>
        </p:sp>
        <p:sp>
          <p:nvSpPr>
            <p:cNvPr id="93" name="직사각형 92">
              <a:extLst>
                <a:ext uri="{FF2B5EF4-FFF2-40B4-BE49-F238E27FC236}">
                  <a16:creationId xmlns:a16="http://schemas.microsoft.com/office/drawing/2014/main" id="{D9240617-D2AE-4A1E-839D-ED21759C22E8}"/>
                </a:ext>
              </a:extLst>
            </p:cNvPr>
            <p:cNvSpPr/>
            <p:nvPr/>
          </p:nvSpPr>
          <p:spPr>
            <a:xfrm>
              <a:off x="185738" y="915486"/>
              <a:ext cx="45719" cy="25717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923678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직사각형 177"/>
          <p:cNvSpPr/>
          <p:nvPr/>
        </p:nvSpPr>
        <p:spPr>
          <a:xfrm>
            <a:off x="-5309" y="760751"/>
            <a:ext cx="9149309" cy="94273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8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9" name="메인텍스트"/>
          <p:cNvSpPr txBox="1">
            <a:spLocks noChangeArrowheads="1"/>
          </p:cNvSpPr>
          <p:nvPr/>
        </p:nvSpPr>
        <p:spPr bwMode="auto">
          <a:xfrm>
            <a:off x="284396" y="112801"/>
            <a:ext cx="1728037" cy="461665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4. </a:t>
            </a:r>
            <a:r>
              <a:rPr lang="ko-KR" altLang="en-US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고용계획</a:t>
            </a:r>
          </a:p>
        </p:txBody>
      </p:sp>
      <p:grpSp>
        <p:nvGrpSpPr>
          <p:cNvPr id="2" name="그룹 90">
            <a:extLst>
              <a:ext uri="{FF2B5EF4-FFF2-40B4-BE49-F238E27FC236}">
                <a16:creationId xmlns:a16="http://schemas.microsoft.com/office/drawing/2014/main" id="{5AB3C529-A1EF-46F3-9D2C-655B2302A1A6}"/>
              </a:ext>
            </a:extLst>
          </p:cNvPr>
          <p:cNvGrpSpPr/>
          <p:nvPr/>
        </p:nvGrpSpPr>
        <p:grpSpPr>
          <a:xfrm>
            <a:off x="183488" y="890185"/>
            <a:ext cx="6480720" cy="307777"/>
            <a:chOff x="164436" y="890185"/>
            <a:chExt cx="6480720" cy="307777"/>
          </a:xfrm>
        </p:grpSpPr>
        <p:sp>
          <p:nvSpPr>
            <p:cNvPr id="92" name="메인텍스트">
              <a:extLst>
                <a:ext uri="{FF2B5EF4-FFF2-40B4-BE49-F238E27FC236}">
                  <a16:creationId xmlns:a16="http://schemas.microsoft.com/office/drawing/2014/main" id="{32739A8F-4C4C-4838-B08C-61ADD633FF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4436" y="890185"/>
              <a:ext cx="6480720" cy="307777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 anchor="ctr" anchorCtr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1270"/>
                <a:contourClr>
                  <a:schemeClr val="bg1"/>
                </a:contourClr>
              </a:sp3d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2000" b="1" dirty="0">
                  <a:solidFill>
                    <a:schemeClr val="bg1">
                      <a:lumMod val="8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고용실적</a:t>
              </a:r>
            </a:p>
          </p:txBody>
        </p:sp>
        <p:sp>
          <p:nvSpPr>
            <p:cNvPr id="93" name="직사각형 92">
              <a:extLst>
                <a:ext uri="{FF2B5EF4-FFF2-40B4-BE49-F238E27FC236}">
                  <a16:creationId xmlns:a16="http://schemas.microsoft.com/office/drawing/2014/main" id="{D9240617-D2AE-4A1E-839D-ED21759C22E8}"/>
                </a:ext>
              </a:extLst>
            </p:cNvPr>
            <p:cNvSpPr/>
            <p:nvPr/>
          </p:nvSpPr>
          <p:spPr>
            <a:xfrm>
              <a:off x="185738" y="915486"/>
              <a:ext cx="45719" cy="25717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9236787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메인텍스트"/>
          <p:cNvSpPr txBox="1">
            <a:spLocks noChangeArrowheads="1"/>
          </p:cNvSpPr>
          <p:nvPr/>
        </p:nvSpPr>
        <p:spPr bwMode="auto">
          <a:xfrm>
            <a:off x="2909351" y="2166085"/>
            <a:ext cx="3016852" cy="769441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5000" b="1" spc="-300">
                <a:latin typeface="맑은 고딕" panose="020B0503020000020004" pitchFamily="50" charset="-127"/>
                <a:ea typeface="(한)각머리A" pitchFamily="18" charset="-127"/>
              </a:rPr>
              <a:t>5. </a:t>
            </a:r>
            <a:r>
              <a:rPr lang="ko-KR" altLang="en-US" sz="5000" b="1" spc="-300" dirty="0">
                <a:latin typeface="맑은 고딕" panose="020B0503020000020004" pitchFamily="50" charset="-127"/>
                <a:ea typeface="(한)각머리A" pitchFamily="18" charset="-127"/>
              </a:rPr>
              <a:t>건설계획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직사각형 177"/>
          <p:cNvSpPr/>
          <p:nvPr/>
        </p:nvSpPr>
        <p:spPr>
          <a:xfrm>
            <a:off x="-5309" y="760751"/>
            <a:ext cx="9149309" cy="94273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8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9" name="메인텍스트"/>
          <p:cNvSpPr txBox="1">
            <a:spLocks noChangeArrowheads="1"/>
          </p:cNvSpPr>
          <p:nvPr/>
        </p:nvSpPr>
        <p:spPr bwMode="auto">
          <a:xfrm>
            <a:off x="284396" y="112801"/>
            <a:ext cx="1728037" cy="461665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5. </a:t>
            </a:r>
            <a:r>
              <a:rPr lang="ko-KR" altLang="en-US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건설계획</a:t>
            </a:r>
          </a:p>
        </p:txBody>
      </p:sp>
      <p:grpSp>
        <p:nvGrpSpPr>
          <p:cNvPr id="2" name="그룹 90">
            <a:extLst>
              <a:ext uri="{FF2B5EF4-FFF2-40B4-BE49-F238E27FC236}">
                <a16:creationId xmlns:a16="http://schemas.microsoft.com/office/drawing/2014/main" id="{5AB3C529-A1EF-46F3-9D2C-655B2302A1A6}"/>
              </a:ext>
            </a:extLst>
          </p:cNvPr>
          <p:cNvGrpSpPr/>
          <p:nvPr/>
        </p:nvGrpSpPr>
        <p:grpSpPr>
          <a:xfrm>
            <a:off x="183487" y="890185"/>
            <a:ext cx="8301090" cy="307777"/>
            <a:chOff x="164435" y="890185"/>
            <a:chExt cx="6902486" cy="307777"/>
          </a:xfrm>
        </p:grpSpPr>
        <p:sp>
          <p:nvSpPr>
            <p:cNvPr id="92" name="메인텍스트">
              <a:extLst>
                <a:ext uri="{FF2B5EF4-FFF2-40B4-BE49-F238E27FC236}">
                  <a16:creationId xmlns:a16="http://schemas.microsoft.com/office/drawing/2014/main" id="{32739A8F-4C4C-4838-B08C-61ADD633FF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4435" y="890185"/>
              <a:ext cx="6902486" cy="307777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 anchor="ctr" anchorCtr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1270"/>
                <a:contourClr>
                  <a:schemeClr val="bg1"/>
                </a:contourClr>
              </a:sp3d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2000" b="1" dirty="0">
                  <a:solidFill>
                    <a:schemeClr val="bg1">
                      <a:lumMod val="8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비즈 모델에 적합한 토지이용 및 시설건축계획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,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주차장 규모의 적정성</a:t>
              </a:r>
            </a:p>
          </p:txBody>
        </p:sp>
        <p:sp>
          <p:nvSpPr>
            <p:cNvPr id="93" name="직사각형 92">
              <a:extLst>
                <a:ext uri="{FF2B5EF4-FFF2-40B4-BE49-F238E27FC236}">
                  <a16:creationId xmlns:a16="http://schemas.microsoft.com/office/drawing/2014/main" id="{D9240617-D2AE-4A1E-839D-ED21759C22E8}"/>
                </a:ext>
              </a:extLst>
            </p:cNvPr>
            <p:cNvSpPr/>
            <p:nvPr/>
          </p:nvSpPr>
          <p:spPr>
            <a:xfrm>
              <a:off x="185738" y="915486"/>
              <a:ext cx="45719" cy="25717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9236787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직사각형 177"/>
          <p:cNvSpPr/>
          <p:nvPr/>
        </p:nvSpPr>
        <p:spPr>
          <a:xfrm>
            <a:off x="-5309" y="760751"/>
            <a:ext cx="9149309" cy="94273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8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9" name="메인텍스트"/>
          <p:cNvSpPr txBox="1">
            <a:spLocks noChangeArrowheads="1"/>
          </p:cNvSpPr>
          <p:nvPr/>
        </p:nvSpPr>
        <p:spPr bwMode="auto">
          <a:xfrm>
            <a:off x="284396" y="112801"/>
            <a:ext cx="1728037" cy="461665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5. </a:t>
            </a:r>
            <a:r>
              <a:rPr lang="ko-KR" altLang="en-US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건설계획</a:t>
            </a:r>
          </a:p>
        </p:txBody>
      </p:sp>
      <p:grpSp>
        <p:nvGrpSpPr>
          <p:cNvPr id="2" name="그룹 90">
            <a:extLst>
              <a:ext uri="{FF2B5EF4-FFF2-40B4-BE49-F238E27FC236}">
                <a16:creationId xmlns:a16="http://schemas.microsoft.com/office/drawing/2014/main" id="{5AB3C529-A1EF-46F3-9D2C-655B2302A1A6}"/>
              </a:ext>
            </a:extLst>
          </p:cNvPr>
          <p:cNvGrpSpPr/>
          <p:nvPr/>
        </p:nvGrpSpPr>
        <p:grpSpPr>
          <a:xfrm>
            <a:off x="183487" y="890185"/>
            <a:ext cx="8257126" cy="307777"/>
            <a:chOff x="164435" y="890185"/>
            <a:chExt cx="6865930" cy="307777"/>
          </a:xfrm>
        </p:grpSpPr>
        <p:sp>
          <p:nvSpPr>
            <p:cNvPr id="92" name="메인텍스트">
              <a:extLst>
                <a:ext uri="{FF2B5EF4-FFF2-40B4-BE49-F238E27FC236}">
                  <a16:creationId xmlns:a16="http://schemas.microsoft.com/office/drawing/2014/main" id="{32739A8F-4C4C-4838-B08C-61ADD633FF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4435" y="890185"/>
              <a:ext cx="6865930" cy="307777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 anchor="ctr" anchorCtr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1270"/>
                <a:contourClr>
                  <a:schemeClr val="bg1"/>
                </a:contourClr>
              </a:sp3d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2000" b="1" dirty="0">
                  <a:solidFill>
                    <a:schemeClr val="bg1">
                      <a:lumMod val="8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비즈 모델에 적합한 토지이용 및 시설건축계획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,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주차장 규모의 적정성</a:t>
              </a:r>
            </a:p>
          </p:txBody>
        </p:sp>
        <p:sp>
          <p:nvSpPr>
            <p:cNvPr id="93" name="직사각형 92">
              <a:extLst>
                <a:ext uri="{FF2B5EF4-FFF2-40B4-BE49-F238E27FC236}">
                  <a16:creationId xmlns:a16="http://schemas.microsoft.com/office/drawing/2014/main" id="{D9240617-D2AE-4A1E-839D-ED21759C22E8}"/>
                </a:ext>
              </a:extLst>
            </p:cNvPr>
            <p:cNvSpPr/>
            <p:nvPr/>
          </p:nvSpPr>
          <p:spPr>
            <a:xfrm>
              <a:off x="185738" y="915486"/>
              <a:ext cx="45719" cy="25717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9236787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직사각형 177"/>
          <p:cNvSpPr/>
          <p:nvPr/>
        </p:nvSpPr>
        <p:spPr>
          <a:xfrm>
            <a:off x="-5309" y="760751"/>
            <a:ext cx="9149309" cy="94273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8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9" name="메인텍스트"/>
          <p:cNvSpPr txBox="1">
            <a:spLocks noChangeArrowheads="1"/>
          </p:cNvSpPr>
          <p:nvPr/>
        </p:nvSpPr>
        <p:spPr bwMode="auto">
          <a:xfrm>
            <a:off x="284396" y="112801"/>
            <a:ext cx="1728037" cy="461665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5. </a:t>
            </a:r>
            <a:r>
              <a:rPr lang="ko-KR" altLang="en-US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건설계획</a:t>
            </a:r>
          </a:p>
        </p:txBody>
      </p:sp>
      <p:grpSp>
        <p:nvGrpSpPr>
          <p:cNvPr id="2" name="그룹 90">
            <a:extLst>
              <a:ext uri="{FF2B5EF4-FFF2-40B4-BE49-F238E27FC236}">
                <a16:creationId xmlns:a16="http://schemas.microsoft.com/office/drawing/2014/main" id="{5AB3C529-A1EF-46F3-9D2C-655B2302A1A6}"/>
              </a:ext>
            </a:extLst>
          </p:cNvPr>
          <p:cNvGrpSpPr/>
          <p:nvPr/>
        </p:nvGrpSpPr>
        <p:grpSpPr>
          <a:xfrm>
            <a:off x="183488" y="890185"/>
            <a:ext cx="8274712" cy="307777"/>
            <a:chOff x="164436" y="890185"/>
            <a:chExt cx="6880553" cy="307777"/>
          </a:xfrm>
        </p:grpSpPr>
        <p:sp>
          <p:nvSpPr>
            <p:cNvPr id="92" name="메인텍스트">
              <a:extLst>
                <a:ext uri="{FF2B5EF4-FFF2-40B4-BE49-F238E27FC236}">
                  <a16:creationId xmlns:a16="http://schemas.microsoft.com/office/drawing/2014/main" id="{32739A8F-4C4C-4838-B08C-61ADD633FF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4436" y="890185"/>
              <a:ext cx="6880553" cy="307777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 anchor="ctr" anchorCtr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1270"/>
                <a:contourClr>
                  <a:schemeClr val="bg1"/>
                </a:contourClr>
              </a:sp3d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2000" b="1" dirty="0">
                  <a:solidFill>
                    <a:schemeClr val="bg1">
                      <a:lumMod val="8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비즈 모델에 적합한 토지이용 및 시설건축계획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,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주차장 규모의 적정성</a:t>
              </a:r>
            </a:p>
          </p:txBody>
        </p:sp>
        <p:sp>
          <p:nvSpPr>
            <p:cNvPr id="93" name="직사각형 92">
              <a:extLst>
                <a:ext uri="{FF2B5EF4-FFF2-40B4-BE49-F238E27FC236}">
                  <a16:creationId xmlns:a16="http://schemas.microsoft.com/office/drawing/2014/main" id="{D9240617-D2AE-4A1E-839D-ED21759C22E8}"/>
                </a:ext>
              </a:extLst>
            </p:cNvPr>
            <p:cNvSpPr/>
            <p:nvPr/>
          </p:nvSpPr>
          <p:spPr>
            <a:xfrm>
              <a:off x="185738" y="915486"/>
              <a:ext cx="45719" cy="25717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9236787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직사각형 177"/>
          <p:cNvSpPr/>
          <p:nvPr/>
        </p:nvSpPr>
        <p:spPr>
          <a:xfrm>
            <a:off x="-5309" y="760751"/>
            <a:ext cx="9149309" cy="94273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8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9" name="메인텍스트"/>
          <p:cNvSpPr txBox="1">
            <a:spLocks noChangeArrowheads="1"/>
          </p:cNvSpPr>
          <p:nvPr/>
        </p:nvSpPr>
        <p:spPr bwMode="auto">
          <a:xfrm>
            <a:off x="284396" y="112801"/>
            <a:ext cx="1728037" cy="461665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5. </a:t>
            </a:r>
            <a:r>
              <a:rPr lang="ko-KR" altLang="en-US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건설계획</a:t>
            </a:r>
          </a:p>
        </p:txBody>
      </p:sp>
      <p:grpSp>
        <p:nvGrpSpPr>
          <p:cNvPr id="2" name="그룹 90">
            <a:extLst>
              <a:ext uri="{FF2B5EF4-FFF2-40B4-BE49-F238E27FC236}">
                <a16:creationId xmlns:a16="http://schemas.microsoft.com/office/drawing/2014/main" id="{5AB3C529-A1EF-46F3-9D2C-655B2302A1A6}"/>
              </a:ext>
            </a:extLst>
          </p:cNvPr>
          <p:cNvGrpSpPr/>
          <p:nvPr/>
        </p:nvGrpSpPr>
        <p:grpSpPr>
          <a:xfrm>
            <a:off x="183488" y="890185"/>
            <a:ext cx="7421858" cy="307777"/>
            <a:chOff x="164436" y="890185"/>
            <a:chExt cx="6845657" cy="307777"/>
          </a:xfrm>
        </p:grpSpPr>
        <p:sp>
          <p:nvSpPr>
            <p:cNvPr id="92" name="메인텍스트">
              <a:extLst>
                <a:ext uri="{FF2B5EF4-FFF2-40B4-BE49-F238E27FC236}">
                  <a16:creationId xmlns:a16="http://schemas.microsoft.com/office/drawing/2014/main" id="{32739A8F-4C4C-4838-B08C-61ADD633FF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4436" y="890185"/>
              <a:ext cx="6845657" cy="307777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 anchor="ctr" anchorCtr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1270"/>
                <a:contourClr>
                  <a:schemeClr val="bg1"/>
                </a:contourClr>
              </a:sp3d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2000" b="1" dirty="0">
                  <a:solidFill>
                    <a:schemeClr val="bg1">
                      <a:lumMod val="8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건설공정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(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착공시기 등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)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및 안전관리계획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,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인허가계획의 적정성</a:t>
              </a:r>
            </a:p>
          </p:txBody>
        </p:sp>
        <p:sp>
          <p:nvSpPr>
            <p:cNvPr id="93" name="직사각형 92">
              <a:extLst>
                <a:ext uri="{FF2B5EF4-FFF2-40B4-BE49-F238E27FC236}">
                  <a16:creationId xmlns:a16="http://schemas.microsoft.com/office/drawing/2014/main" id="{D9240617-D2AE-4A1E-839D-ED21759C22E8}"/>
                </a:ext>
              </a:extLst>
            </p:cNvPr>
            <p:cNvSpPr/>
            <p:nvPr/>
          </p:nvSpPr>
          <p:spPr>
            <a:xfrm>
              <a:off x="185738" y="915486"/>
              <a:ext cx="45719" cy="25717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9236787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메인텍스트"/>
          <p:cNvSpPr txBox="1">
            <a:spLocks noChangeArrowheads="1"/>
          </p:cNvSpPr>
          <p:nvPr/>
        </p:nvSpPr>
        <p:spPr bwMode="auto">
          <a:xfrm>
            <a:off x="849025" y="1960527"/>
            <a:ext cx="7445949" cy="769441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5000" b="1" spc="-300" dirty="0">
                <a:latin typeface="맑은 고딕" panose="020B0503020000020004" pitchFamily="50" charset="-127"/>
                <a:ea typeface="(한)각머리A" pitchFamily="18" charset="-127"/>
              </a:rPr>
              <a:t>6. </a:t>
            </a:r>
            <a:r>
              <a:rPr lang="ko-KR" altLang="en-US" sz="5000" b="1" spc="-300" dirty="0">
                <a:latin typeface="맑은 고딕" panose="020B0503020000020004" pitchFamily="50" charset="-127"/>
                <a:ea typeface="(한)각머리A" pitchFamily="18" charset="-127"/>
              </a:rPr>
              <a:t>환경</a:t>
            </a:r>
            <a:r>
              <a:rPr lang="en-US" altLang="ko-KR" sz="5000" b="1" spc="-300" dirty="0">
                <a:latin typeface="맑은 고딕" panose="020B0503020000020004" pitchFamily="50" charset="-127"/>
                <a:ea typeface="(한)각머리A" pitchFamily="18" charset="-127"/>
              </a:rPr>
              <a:t>, </a:t>
            </a:r>
            <a:r>
              <a:rPr lang="ko-KR" altLang="en-US" sz="5000" b="1" spc="-300" dirty="0">
                <a:latin typeface="맑은 고딕" panose="020B0503020000020004" pitchFamily="50" charset="-127"/>
                <a:ea typeface="(한)각머리A" pitchFamily="18" charset="-127"/>
              </a:rPr>
              <a:t>안전 및 사회적 기여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직사각형 177"/>
          <p:cNvSpPr/>
          <p:nvPr/>
        </p:nvSpPr>
        <p:spPr>
          <a:xfrm>
            <a:off x="-5309" y="760751"/>
            <a:ext cx="9149309" cy="94273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8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9" name="메인텍스트"/>
          <p:cNvSpPr txBox="1">
            <a:spLocks noChangeArrowheads="1"/>
          </p:cNvSpPr>
          <p:nvPr/>
        </p:nvSpPr>
        <p:spPr bwMode="auto">
          <a:xfrm>
            <a:off x="284396" y="112801"/>
            <a:ext cx="4252767" cy="461665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6. </a:t>
            </a:r>
            <a:r>
              <a:rPr lang="ko-KR" altLang="en-US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환경</a:t>
            </a:r>
            <a:r>
              <a:rPr lang="en-US" altLang="ko-KR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안전 및 사회적 기여</a:t>
            </a:r>
          </a:p>
        </p:txBody>
      </p:sp>
      <p:grpSp>
        <p:nvGrpSpPr>
          <p:cNvPr id="2" name="그룹 90">
            <a:extLst>
              <a:ext uri="{FF2B5EF4-FFF2-40B4-BE49-F238E27FC236}">
                <a16:creationId xmlns:a16="http://schemas.microsoft.com/office/drawing/2014/main" id="{5AB3C529-A1EF-46F3-9D2C-655B2302A1A6}"/>
              </a:ext>
            </a:extLst>
          </p:cNvPr>
          <p:cNvGrpSpPr/>
          <p:nvPr/>
        </p:nvGrpSpPr>
        <p:grpSpPr>
          <a:xfrm>
            <a:off x="183488" y="890185"/>
            <a:ext cx="6480720" cy="307777"/>
            <a:chOff x="164436" y="890185"/>
            <a:chExt cx="6480720" cy="307777"/>
          </a:xfrm>
        </p:grpSpPr>
        <p:sp>
          <p:nvSpPr>
            <p:cNvPr id="92" name="메인텍스트">
              <a:extLst>
                <a:ext uri="{FF2B5EF4-FFF2-40B4-BE49-F238E27FC236}">
                  <a16:creationId xmlns:a16="http://schemas.microsoft.com/office/drawing/2014/main" id="{32739A8F-4C4C-4838-B08C-61ADD633FF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4436" y="890185"/>
              <a:ext cx="6480720" cy="307777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 anchor="ctr" anchorCtr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1270"/>
                <a:contourClr>
                  <a:schemeClr val="bg1"/>
                </a:contourClr>
              </a:sp3d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  친환경 건설 및 사업운영 계획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,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환경오염 방지 계획</a:t>
              </a:r>
            </a:p>
          </p:txBody>
        </p:sp>
        <p:sp>
          <p:nvSpPr>
            <p:cNvPr id="93" name="직사각형 92">
              <a:extLst>
                <a:ext uri="{FF2B5EF4-FFF2-40B4-BE49-F238E27FC236}">
                  <a16:creationId xmlns:a16="http://schemas.microsoft.com/office/drawing/2014/main" id="{D9240617-D2AE-4A1E-839D-ED21759C22E8}"/>
                </a:ext>
              </a:extLst>
            </p:cNvPr>
            <p:cNvSpPr/>
            <p:nvPr/>
          </p:nvSpPr>
          <p:spPr>
            <a:xfrm>
              <a:off x="185738" y="915486"/>
              <a:ext cx="45719" cy="25717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9236787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직사각형 177"/>
          <p:cNvSpPr/>
          <p:nvPr/>
        </p:nvSpPr>
        <p:spPr>
          <a:xfrm>
            <a:off x="-5309" y="760751"/>
            <a:ext cx="9149309" cy="94273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8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9" name="메인텍스트"/>
          <p:cNvSpPr txBox="1">
            <a:spLocks noChangeArrowheads="1"/>
          </p:cNvSpPr>
          <p:nvPr/>
        </p:nvSpPr>
        <p:spPr bwMode="auto">
          <a:xfrm>
            <a:off x="284396" y="112801"/>
            <a:ext cx="4252767" cy="461665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6. </a:t>
            </a:r>
            <a:r>
              <a:rPr lang="ko-KR" altLang="en-US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환경</a:t>
            </a:r>
            <a:r>
              <a:rPr lang="en-US" altLang="ko-KR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안전 및 사회적 기여</a:t>
            </a:r>
          </a:p>
        </p:txBody>
      </p:sp>
      <p:grpSp>
        <p:nvGrpSpPr>
          <p:cNvPr id="2" name="그룹 90">
            <a:extLst>
              <a:ext uri="{FF2B5EF4-FFF2-40B4-BE49-F238E27FC236}">
                <a16:creationId xmlns:a16="http://schemas.microsoft.com/office/drawing/2014/main" id="{5AB3C529-A1EF-46F3-9D2C-655B2302A1A6}"/>
              </a:ext>
            </a:extLst>
          </p:cNvPr>
          <p:cNvGrpSpPr/>
          <p:nvPr/>
        </p:nvGrpSpPr>
        <p:grpSpPr>
          <a:xfrm>
            <a:off x="183488" y="890185"/>
            <a:ext cx="6480720" cy="307777"/>
            <a:chOff x="164436" y="890185"/>
            <a:chExt cx="6480720" cy="307777"/>
          </a:xfrm>
        </p:grpSpPr>
        <p:sp>
          <p:nvSpPr>
            <p:cNvPr id="92" name="메인텍스트">
              <a:extLst>
                <a:ext uri="{FF2B5EF4-FFF2-40B4-BE49-F238E27FC236}">
                  <a16:creationId xmlns:a16="http://schemas.microsoft.com/office/drawing/2014/main" id="{32739A8F-4C4C-4838-B08C-61ADD633FF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4436" y="890185"/>
              <a:ext cx="6480720" cy="307777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 anchor="ctr" anchorCtr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1270"/>
                <a:contourClr>
                  <a:schemeClr val="bg1"/>
                </a:contourClr>
              </a:sp3d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  안전사고 예방 및 대응계획</a:t>
              </a:r>
            </a:p>
          </p:txBody>
        </p:sp>
        <p:sp>
          <p:nvSpPr>
            <p:cNvPr id="93" name="직사각형 92">
              <a:extLst>
                <a:ext uri="{FF2B5EF4-FFF2-40B4-BE49-F238E27FC236}">
                  <a16:creationId xmlns:a16="http://schemas.microsoft.com/office/drawing/2014/main" id="{D9240617-D2AE-4A1E-839D-ED21759C22E8}"/>
                </a:ext>
              </a:extLst>
            </p:cNvPr>
            <p:cNvSpPr/>
            <p:nvPr/>
          </p:nvSpPr>
          <p:spPr>
            <a:xfrm>
              <a:off x="185738" y="915486"/>
              <a:ext cx="45719" cy="25717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9236787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직사각형 177"/>
          <p:cNvSpPr/>
          <p:nvPr/>
        </p:nvSpPr>
        <p:spPr>
          <a:xfrm>
            <a:off x="-5309" y="760751"/>
            <a:ext cx="9149309" cy="94273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8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9" name="메인텍스트"/>
          <p:cNvSpPr txBox="1">
            <a:spLocks noChangeArrowheads="1"/>
          </p:cNvSpPr>
          <p:nvPr/>
        </p:nvSpPr>
        <p:spPr bwMode="auto">
          <a:xfrm>
            <a:off x="284396" y="112801"/>
            <a:ext cx="4252767" cy="461665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6. </a:t>
            </a:r>
            <a:r>
              <a:rPr lang="ko-KR" altLang="en-US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환경</a:t>
            </a:r>
            <a:r>
              <a:rPr lang="en-US" altLang="ko-KR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안전 및 사회적 기여</a:t>
            </a:r>
          </a:p>
        </p:txBody>
      </p:sp>
      <p:grpSp>
        <p:nvGrpSpPr>
          <p:cNvPr id="2" name="그룹 90">
            <a:extLst>
              <a:ext uri="{FF2B5EF4-FFF2-40B4-BE49-F238E27FC236}">
                <a16:creationId xmlns:a16="http://schemas.microsoft.com/office/drawing/2014/main" id="{5AB3C529-A1EF-46F3-9D2C-655B2302A1A6}"/>
              </a:ext>
            </a:extLst>
          </p:cNvPr>
          <p:cNvGrpSpPr/>
          <p:nvPr/>
        </p:nvGrpSpPr>
        <p:grpSpPr>
          <a:xfrm>
            <a:off x="183488" y="890185"/>
            <a:ext cx="8416602" cy="307777"/>
            <a:chOff x="164436" y="890185"/>
            <a:chExt cx="6480720" cy="307777"/>
          </a:xfrm>
        </p:grpSpPr>
        <p:sp>
          <p:nvSpPr>
            <p:cNvPr id="92" name="메인텍스트">
              <a:extLst>
                <a:ext uri="{FF2B5EF4-FFF2-40B4-BE49-F238E27FC236}">
                  <a16:creationId xmlns:a16="http://schemas.microsoft.com/office/drawing/2014/main" id="{32739A8F-4C4C-4838-B08C-61ADD633FF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4436" y="890185"/>
              <a:ext cx="6480720" cy="307777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 anchor="ctr" anchorCtr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1270"/>
                <a:contourClr>
                  <a:schemeClr val="bg1"/>
                </a:contourClr>
              </a:sp3d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  사회적 약자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(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장애인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,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만 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55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세 이상의 </a:t>
              </a:r>
              <a:r>
                <a:rPr lang="ko-KR" altLang="en-US" sz="2000" b="1" dirty="0" err="1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실버인력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 고용 등</a:t>
              </a:r>
              <a:r>
                <a:rPr lang="en-US" altLang="ko-KR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) 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고용비율 </a:t>
              </a:r>
            </a:p>
          </p:txBody>
        </p:sp>
        <p:sp>
          <p:nvSpPr>
            <p:cNvPr id="93" name="직사각형 92">
              <a:extLst>
                <a:ext uri="{FF2B5EF4-FFF2-40B4-BE49-F238E27FC236}">
                  <a16:creationId xmlns:a16="http://schemas.microsoft.com/office/drawing/2014/main" id="{D9240617-D2AE-4A1E-839D-ED21759C22E8}"/>
                </a:ext>
              </a:extLst>
            </p:cNvPr>
            <p:cNvSpPr/>
            <p:nvPr/>
          </p:nvSpPr>
          <p:spPr>
            <a:xfrm>
              <a:off x="185738" y="915486"/>
              <a:ext cx="45719" cy="25717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9236787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직사각형 177"/>
          <p:cNvSpPr/>
          <p:nvPr/>
        </p:nvSpPr>
        <p:spPr>
          <a:xfrm>
            <a:off x="-5309" y="760751"/>
            <a:ext cx="9149309" cy="94273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8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9" name="메인텍스트"/>
          <p:cNvSpPr txBox="1">
            <a:spLocks noChangeArrowheads="1"/>
          </p:cNvSpPr>
          <p:nvPr/>
        </p:nvSpPr>
        <p:spPr bwMode="auto">
          <a:xfrm>
            <a:off x="284396" y="112801"/>
            <a:ext cx="4252767" cy="461665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 anchorCtr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1270"/>
              <a:contourClr>
                <a:schemeClr val="bg1"/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6. </a:t>
            </a:r>
            <a:r>
              <a:rPr lang="ko-KR" altLang="en-US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환경</a:t>
            </a:r>
            <a:r>
              <a:rPr lang="en-US" altLang="ko-KR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3000" b="1" spc="-300" dirty="0">
                <a:solidFill>
                  <a:schemeClr val="bg1"/>
                </a:solidFill>
                <a:latin typeface="맑은 고딕" panose="020B0503020000020004" pitchFamily="50" charset="-127"/>
              </a:rPr>
              <a:t>안전 및 사회적 기여</a:t>
            </a:r>
          </a:p>
        </p:txBody>
      </p:sp>
      <p:grpSp>
        <p:nvGrpSpPr>
          <p:cNvPr id="2" name="그룹 90">
            <a:extLst>
              <a:ext uri="{FF2B5EF4-FFF2-40B4-BE49-F238E27FC236}">
                <a16:creationId xmlns:a16="http://schemas.microsoft.com/office/drawing/2014/main" id="{5AB3C529-A1EF-46F3-9D2C-655B2302A1A6}"/>
              </a:ext>
            </a:extLst>
          </p:cNvPr>
          <p:cNvGrpSpPr/>
          <p:nvPr/>
        </p:nvGrpSpPr>
        <p:grpSpPr>
          <a:xfrm>
            <a:off x="183488" y="890185"/>
            <a:ext cx="8416602" cy="307777"/>
            <a:chOff x="164436" y="890185"/>
            <a:chExt cx="6480720" cy="307777"/>
          </a:xfrm>
        </p:grpSpPr>
        <p:sp>
          <p:nvSpPr>
            <p:cNvPr id="92" name="메인텍스트">
              <a:extLst>
                <a:ext uri="{FF2B5EF4-FFF2-40B4-BE49-F238E27FC236}">
                  <a16:creationId xmlns:a16="http://schemas.microsoft.com/office/drawing/2014/main" id="{32739A8F-4C4C-4838-B08C-61ADD633FF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4436" y="890185"/>
              <a:ext cx="6480720" cy="307777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  <a:effectLst/>
          </p:spPr>
          <p:txBody>
            <a:bodyPr wrap="square" lIns="0" tIns="0" rIns="0" bIns="0" anchor="ctr" anchorCtr="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1270"/>
                <a:contourClr>
                  <a:schemeClr val="bg1"/>
                </a:contourClr>
              </a:sp3d>
            </a:bodyPr>
            <a:lstStyle/>
            <a:p>
              <a:pPr>
                <a:defRPr/>
              </a:pP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  사회공헌 </a:t>
              </a:r>
              <a:r>
                <a:rPr lang="ko-KR" altLang="en-US" dirty="0"/>
                <a:t>･</a:t>
              </a:r>
              <a:r>
                <a:rPr lang="ko-KR" altLang="en-US" sz="2000" b="1" dirty="0">
                  <a:solidFill>
                    <a:schemeClr val="tx2">
                      <a:lumMod val="75000"/>
                    </a:schemeClr>
                  </a:solidFill>
                  <a:latin typeface="맑은 고딕" panose="020B0503020000020004" pitchFamily="50" charset="-127"/>
                </a:rPr>
                <a:t>윤리경영 실적 및 계획</a:t>
              </a:r>
            </a:p>
          </p:txBody>
        </p:sp>
        <p:sp>
          <p:nvSpPr>
            <p:cNvPr id="93" name="직사각형 92">
              <a:extLst>
                <a:ext uri="{FF2B5EF4-FFF2-40B4-BE49-F238E27FC236}">
                  <a16:creationId xmlns:a16="http://schemas.microsoft.com/office/drawing/2014/main" id="{D9240617-D2AE-4A1E-839D-ED21759C22E8}"/>
                </a:ext>
              </a:extLst>
            </p:cNvPr>
            <p:cNvSpPr/>
            <p:nvPr/>
          </p:nvSpPr>
          <p:spPr>
            <a:xfrm>
              <a:off x="185738" y="915486"/>
              <a:ext cx="45719" cy="257175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92367870"/>
      </p:ext>
    </p:extLst>
  </p:cSld>
  <p:clrMapOvr>
    <a:masterClrMapping/>
  </p:clrMapOvr>
</p:sld>
</file>

<file path=ppt/theme/theme1.xml><?xml version="1.0" encoding="utf-8"?>
<a:theme xmlns:a="http://schemas.openxmlformats.org/drawingml/2006/main" name="3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사용자 지정 4">
      <a:majorFont>
        <a:latin typeface="Arial"/>
        <a:ea typeface="맑은 고딕"/>
        <a:cs typeface=""/>
      </a:majorFont>
      <a:minorFont>
        <a:latin typeface="Arial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noFill/>
        <a:ln w="12700" cap="rnd">
          <a:solidFill>
            <a:srgbClr val="FFFF00"/>
          </a:solidFill>
          <a:prstDash val="solid"/>
        </a:ln>
        <a:effectLst>
          <a:outerShdw blurRad="25400" algn="ctr" rotWithShape="0">
            <a:prstClr val="black"/>
          </a:outerShdw>
        </a:effectLst>
      </a:spPr>
      <a:bodyPr/>
      <a:lstStyle/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3934</TotalTime>
  <Words>490</Words>
  <Application>Microsoft Office PowerPoint</Application>
  <PresentationFormat>화면 슬라이드 쇼(4:3)</PresentationFormat>
  <Paragraphs>110</Paragraphs>
  <Slides>38</Slides>
  <Notes>38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38</vt:i4>
      </vt:variant>
    </vt:vector>
  </HeadingPairs>
  <TitlesOfParts>
    <vt:vector size="45" baseType="lpstr">
      <vt:lpstr>(한)각머리A</vt:lpstr>
      <vt:lpstr>MS PGothic</vt:lpstr>
      <vt:lpstr>굴림</vt:lpstr>
      <vt:lpstr>맑은 고딕</vt:lpstr>
      <vt:lpstr>Arial</vt:lpstr>
      <vt:lpstr>Wingdings</vt:lpstr>
      <vt:lpstr>3_Office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17121018</dc:creator>
  <cp:lastModifiedBy>09091011</cp:lastModifiedBy>
  <cp:revision>195</cp:revision>
  <cp:lastPrinted>2018-10-02T09:20:18Z</cp:lastPrinted>
  <dcterms:created xsi:type="dcterms:W3CDTF">2018-08-09T01:26:39Z</dcterms:created>
  <dcterms:modified xsi:type="dcterms:W3CDTF">2025-06-30T00:50:07Z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Fasoo_Trace_ID" pid="2">
    <vt:lpwstr>eyJub2RlMSI6eyJkc2QiOiIwMDAwMDAwMDAwMDAwMDAwIiwibG9nVGltZSI6IjIwMjYtMDItMDlUMDY6MTE6MTVaIiwicElEIjoyMDQ4LCJwcm9jZXNzTmFtZSI6ImZfYmF0bWdyLmV4ZSIsInRyYWNlSWQiOiJEN0EyMzBBQkJBODU0OTRDQUEyOUNBNkRBRjdDODI5NSIsInVzZXJDb2RlIjoiMTUxMDEwMTUifSwibm9kZTIiOnsiZHNkIjoiMDEwMDAwMDAwMDAwMjU2MyIsImxvZ1RpbWUiOiIyMDI2LTAyLTEwVDAyOjAxOjEzWiIsInBJRCI6MSwicHJvY2Vzc05hbWUiOiJmX2JhdG1nci5leGUiLCJ0cmFjZUlkIjoiRDgxQzNFREI3Q0M0NDQ3QkJGNTlGM0NDNDkwNjE4MDIiLCJ1c2VyQ29kZSI6IjE1MTAxMDE1In0sIm5vZGUzIjp7ImRzZCI6IjAwMDAwMDAwMDAwMDAwMDAiLCJsb2dUaW1lIjoiMjAyNi0wMi0yNFQxMDowNDoyM1oiLCJwSUQiOjIwNDgsInByb2Nlc3NOYW1lIjoiZl9iYXRtZ3IuZXhlIiwidHJhY2VJZCI6IjAxMEU4RDkyMTYwQjRGMDNBMzM5MEVGMjg3MDdENENEIiwidXNlckNvZGUiOiIxNTEwMTAxNSJ9LCJub2RlNCI6eyJkc2QiOiIwMTAwMDAwMDAwMDAyNTYzIiwibG9nVGltZSI6IjIwMjYtMDItMjVUMDI6MDA6MTlaIiwicElEIjoxLCJwcm9jZXNzTmFtZSI6ImZfYmF0bWdyLmV4ZSIsInRyYWNlSWQiOiI5MkI5RUU3NzU2Mzc0ODExQjQ5RkI1NzFENDA3MjBGOSIsInVzZXJDb2RlIjoiMTUxMDEwMTUifSwibm9kZTUiOnsiZHNkIjoiMDAwMDAwMDAwMDAwMDAwMCIsImxvZ1RpbWUiOiIyMDI2LTA2LTIyVDAyOjExOjE0WiIsInBJRCI6MjA0OCwicHJvY2Vzc0lkIjoxMzkyMCwicHJvY2Vzc05hbWUiOiJmX2JhdG1nci5leGUiLCJ0cmFjZUlkIjoiQTZFQUE5NDYyQThBNDYwMjkxODk4NUZDNDNGMTIxRkEiLCJ1c2VyQ29kZSI6IjE1MTAxMDE1In0sIm5vZGVDb3VudCI6MTN9</vt:lpwstr>
  </property>
</Properties>
</file>